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50" r:id="rId5"/>
    <p:sldMasterId id="2147483680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46"/>
  </p:notesMasterIdLst>
  <p:handoutMasterIdLst>
    <p:handoutMasterId r:id="rId47"/>
  </p:handoutMasterIdLst>
  <p:sldIdLst>
    <p:sldId id="257" r:id="rId11"/>
    <p:sldId id="2145709830" r:id="rId12"/>
    <p:sldId id="271" r:id="rId13"/>
    <p:sldId id="2145709831" r:id="rId14"/>
    <p:sldId id="262" r:id="rId15"/>
    <p:sldId id="2145709834" r:id="rId16"/>
    <p:sldId id="2145709826" r:id="rId17"/>
    <p:sldId id="2145709841" r:id="rId18"/>
    <p:sldId id="2145709827" r:id="rId19"/>
    <p:sldId id="2145709828" r:id="rId20"/>
    <p:sldId id="274" r:id="rId21"/>
    <p:sldId id="2145709825" r:id="rId22"/>
    <p:sldId id="2145709829" r:id="rId23"/>
    <p:sldId id="278" r:id="rId24"/>
    <p:sldId id="2145709817" r:id="rId25"/>
    <p:sldId id="2145709819" r:id="rId26"/>
    <p:sldId id="2145709818" r:id="rId27"/>
    <p:sldId id="2145709832" r:id="rId28"/>
    <p:sldId id="2145709836" r:id="rId29"/>
    <p:sldId id="283" r:id="rId30"/>
    <p:sldId id="2145709833" r:id="rId31"/>
    <p:sldId id="2145709821" r:id="rId32"/>
    <p:sldId id="2145709837" r:id="rId33"/>
    <p:sldId id="2145709838" r:id="rId34"/>
    <p:sldId id="2145709822" r:id="rId35"/>
    <p:sldId id="2145709843" r:id="rId36"/>
    <p:sldId id="264" r:id="rId37"/>
    <p:sldId id="2145709835" r:id="rId38"/>
    <p:sldId id="2145709839" r:id="rId39"/>
    <p:sldId id="2145709844" r:id="rId40"/>
    <p:sldId id="2145709845" r:id="rId41"/>
    <p:sldId id="2145709846" r:id="rId42"/>
    <p:sldId id="2145709847" r:id="rId43"/>
    <p:sldId id="2145709848" r:id="rId44"/>
    <p:sldId id="2145709849" r:id="rId45"/>
  </p:sldIdLst>
  <p:sldSz cx="12192000" cy="6858000"/>
  <p:notesSz cx="7772400" cy="14173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hit Renaldo" initials="AR" lastIdx="1" clrIdx="0">
    <p:extLst>
      <p:ext uri="{19B8F6BF-5375-455C-9EA6-DF929625EA0E}">
        <p15:presenceInfo xmlns:p15="http://schemas.microsoft.com/office/powerpoint/2012/main" userId="S::adhit.renaldo@kemenkeu.go.id::bcd9cb15-2df0-4bee-bc79-ffd94f76d2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F"/>
    <a:srgbClr val="4CC1EF"/>
    <a:srgbClr val="3A5C84"/>
    <a:srgbClr val="003465"/>
    <a:srgbClr val="FFFFFF"/>
    <a:srgbClr val="EFF2F2"/>
    <a:srgbClr val="EC7C01"/>
    <a:srgbClr val="F0F3F3"/>
    <a:srgbClr val="F5F8F8"/>
    <a:srgbClr val="F4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0" autoAdjust="0"/>
    <p:restoredTop sz="93741" autoAdjust="0"/>
  </p:normalViewPr>
  <p:slideViewPr>
    <p:cSldViewPr snapToGrid="0" snapToObjects="1">
      <p:cViewPr varScale="1">
        <p:scale>
          <a:sx n="76" d="100"/>
          <a:sy n="76" d="100"/>
        </p:scale>
        <p:origin x="1176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2505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47639-2BD7-4B7B-B64E-E3EAA15FB87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C4EC2D-B576-4582-B068-42F6176752F8}">
      <dgm:prSet phldrT="[Text]" custT="1"/>
      <dgm:spPr/>
      <dgm:t>
        <a:bodyPr/>
        <a:lstStyle/>
        <a:p>
          <a:r>
            <a:rPr lang="en-US" sz="1100"/>
            <a:t>Pegawai diharapkan melengkapi data Riwayat Keluarga terlebih dahulu di HRIS Kemenkeu masing-masing.</a:t>
          </a:r>
        </a:p>
      </dgm:t>
    </dgm:pt>
    <dgm:pt modelId="{F0A36E6F-97C4-4F24-BCA7-B159D0DB7A02}" type="sibTrans" cxnId="{DAF7E7ED-94B9-43AF-A3B8-C272E875D36F}">
      <dgm:prSet/>
      <dgm:spPr/>
      <dgm:t>
        <a:bodyPr/>
        <a:lstStyle/>
        <a:p>
          <a:endParaRPr lang="en-US" sz="2400"/>
        </a:p>
      </dgm:t>
    </dgm:pt>
    <dgm:pt modelId="{EE59EE61-3243-4F05-A161-00BD6BB3198C}" type="parTrans" cxnId="{DAF7E7ED-94B9-43AF-A3B8-C272E875D36F}">
      <dgm:prSet/>
      <dgm:spPr/>
      <dgm:t>
        <a:bodyPr/>
        <a:lstStyle/>
        <a:p>
          <a:endParaRPr lang="en-US" sz="2400"/>
        </a:p>
      </dgm:t>
    </dgm:pt>
    <dgm:pt modelId="{DF901AD4-CFC2-4551-8936-608030C9FED3}">
      <dgm:prSet custT="1"/>
      <dgm:spPr/>
      <dgm:t>
        <a:bodyPr/>
        <a:lstStyle/>
        <a:p>
          <a:r>
            <a:rPr lang="en-US" sz="1100"/>
            <a:t>Setelah pegawai selesai menambahkan seluruh anggota keluarga yang wajib dideklarasikan (pasangan, anak, orang tua, mertua, dan saudara kandung), langkah selanjutnya pegawai kembali ke modul Deklarasi Data Pegawai dan melakukan </a:t>
          </a:r>
          <a:r>
            <a:rPr lang="en-US" sz="1100" i="1"/>
            <a:t>sync</a:t>
          </a:r>
          <a:r>
            <a:rPr lang="en-US" sz="1100"/>
            <a:t> data</a:t>
          </a:r>
        </a:p>
      </dgm:t>
    </dgm:pt>
    <dgm:pt modelId="{1C1D69CF-D485-4794-AEA9-8F5BAE877DB5}" type="sibTrans" cxnId="{2170927B-65B2-413D-B8BD-AED58B26C8E6}">
      <dgm:prSet/>
      <dgm:spPr/>
      <dgm:t>
        <a:bodyPr/>
        <a:lstStyle/>
        <a:p>
          <a:endParaRPr lang="en-US" sz="2400"/>
        </a:p>
      </dgm:t>
    </dgm:pt>
    <dgm:pt modelId="{3C19CF3F-46F8-4172-82E3-49C9C00683FE}" type="parTrans" cxnId="{2170927B-65B2-413D-B8BD-AED58B26C8E6}">
      <dgm:prSet/>
      <dgm:spPr/>
      <dgm:t>
        <a:bodyPr/>
        <a:lstStyle/>
        <a:p>
          <a:endParaRPr lang="en-US" sz="2400"/>
        </a:p>
      </dgm:t>
    </dgm:pt>
    <dgm:pt modelId="{FF3F5DEB-AF8B-40B0-B4E6-C14696B711A1}">
      <dgm:prSet custT="1"/>
      <dgm:spPr/>
      <dgm:t>
        <a:bodyPr/>
        <a:lstStyle/>
        <a:p>
          <a:r>
            <a:rPr lang="en-US" sz="1100"/>
            <a:t>deklarasikan pekerjaan/usaha/kepemilikan saham anggota keluarganya, pegawai dapat menekan Tombol “+Tambah Pekerjaan/Usaha/Kepemilikan Saham”</a:t>
          </a:r>
        </a:p>
      </dgm:t>
    </dgm:pt>
    <dgm:pt modelId="{E4898474-EBBA-4577-8DA7-04159B7B08EA}" type="parTrans" cxnId="{7D6B939E-A601-4B8B-B676-9EF00BDE895B}">
      <dgm:prSet/>
      <dgm:spPr/>
      <dgm:t>
        <a:bodyPr/>
        <a:lstStyle/>
        <a:p>
          <a:endParaRPr lang="en-US" sz="2400"/>
        </a:p>
      </dgm:t>
    </dgm:pt>
    <dgm:pt modelId="{5CCFA7DA-B65C-4C73-AAD0-B69F14CAB0ED}" type="sibTrans" cxnId="{7D6B939E-A601-4B8B-B676-9EF00BDE895B}">
      <dgm:prSet/>
      <dgm:spPr/>
      <dgm:t>
        <a:bodyPr/>
        <a:lstStyle/>
        <a:p>
          <a:endParaRPr lang="en-US" sz="2400"/>
        </a:p>
      </dgm:t>
    </dgm:pt>
    <dgm:pt modelId="{530650E9-EE4B-4A21-8001-E373F1397E97}">
      <dgm:prSet custT="1"/>
      <dgm:spPr/>
      <dgm:t>
        <a:bodyPr/>
        <a:lstStyle/>
        <a:p>
          <a:r>
            <a:rPr lang="en-US" sz="1100"/>
            <a:t>Anggota keluarga yang tidak memiliki pekerjaan dan/atau saham wajib klik Tombol “Tidak Bekerja/Tidak Memiliki Usaha” dan/atau Tombol “Tidak Memiliki Saham”.</a:t>
          </a:r>
        </a:p>
      </dgm:t>
    </dgm:pt>
    <dgm:pt modelId="{A756BA3F-96C9-4CE8-A04A-1982BFE10ABD}" type="parTrans" cxnId="{6F212EE9-04FC-4D09-ACDE-3ECF13AD81D1}">
      <dgm:prSet/>
      <dgm:spPr/>
      <dgm:t>
        <a:bodyPr/>
        <a:lstStyle/>
        <a:p>
          <a:endParaRPr lang="en-US" sz="2400"/>
        </a:p>
      </dgm:t>
    </dgm:pt>
    <dgm:pt modelId="{D063029B-FCFA-4E4B-9715-4493F3C56FF2}" type="sibTrans" cxnId="{6F212EE9-04FC-4D09-ACDE-3ECF13AD81D1}">
      <dgm:prSet/>
      <dgm:spPr/>
      <dgm:t>
        <a:bodyPr/>
        <a:lstStyle/>
        <a:p>
          <a:endParaRPr lang="en-US" sz="2400"/>
        </a:p>
      </dgm:t>
    </dgm:pt>
    <dgm:pt modelId="{3DEF6F1C-5901-447E-9826-890E62091A7C}">
      <dgm:prSet custT="1"/>
      <dgm:spPr/>
      <dgm:t>
        <a:bodyPr/>
        <a:lstStyle/>
        <a:p>
          <a:r>
            <a:rPr lang="en-US" sz="1100"/>
            <a:t>Pengisian Form B, Deklarasi Penugasan Paruh Waktu/Rangkap Jabatan</a:t>
          </a:r>
        </a:p>
      </dgm:t>
    </dgm:pt>
    <dgm:pt modelId="{DD8BDAC4-70C1-4AFC-ABF4-69C95AF5F9BD}" type="parTrans" cxnId="{177F531F-79A0-498D-BF9A-B6B10CBEA255}">
      <dgm:prSet/>
      <dgm:spPr/>
      <dgm:t>
        <a:bodyPr/>
        <a:lstStyle/>
        <a:p>
          <a:endParaRPr lang="en-US" sz="2400"/>
        </a:p>
      </dgm:t>
    </dgm:pt>
    <dgm:pt modelId="{74CBBD41-BAF7-4672-AE12-0C84AE9F909F}" type="sibTrans" cxnId="{177F531F-79A0-498D-BF9A-B6B10CBEA255}">
      <dgm:prSet/>
      <dgm:spPr/>
      <dgm:t>
        <a:bodyPr/>
        <a:lstStyle/>
        <a:p>
          <a:endParaRPr lang="en-US" sz="2400"/>
        </a:p>
      </dgm:t>
    </dgm:pt>
    <dgm:pt modelId="{696A7FB0-DE80-4465-B694-FD3B843C9E5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100"/>
            <a:t>Pengisian Form C, Deklarasi Jabatan dan Pengurus Badan Usaha Swasta dan/atau Badan Hukum Lain dan/atau Kepemilikan Usaha/Saham</a:t>
          </a:r>
        </a:p>
      </dgm:t>
    </dgm:pt>
    <dgm:pt modelId="{A8C57F96-4DBA-4D78-B48A-77C1CCF337A8}" type="parTrans" cxnId="{4E7B272B-FA1B-47FD-AD16-46D7FA9B9935}">
      <dgm:prSet/>
      <dgm:spPr/>
      <dgm:t>
        <a:bodyPr/>
        <a:lstStyle/>
        <a:p>
          <a:endParaRPr lang="en-US" sz="2400"/>
        </a:p>
      </dgm:t>
    </dgm:pt>
    <dgm:pt modelId="{FC34B919-66AE-4E59-BB00-F21D06B152DC}" type="sibTrans" cxnId="{4E7B272B-FA1B-47FD-AD16-46D7FA9B9935}">
      <dgm:prSet/>
      <dgm:spPr/>
      <dgm:t>
        <a:bodyPr/>
        <a:lstStyle/>
        <a:p>
          <a:endParaRPr lang="en-US" sz="2400"/>
        </a:p>
      </dgm:t>
    </dgm:pt>
    <dgm:pt modelId="{5326A55C-1323-4906-B793-D8E2BC29878B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100"/>
            <a:t>Kirim dan TTE Deklarasi Data Pegawai</a:t>
          </a:r>
        </a:p>
      </dgm:t>
    </dgm:pt>
    <dgm:pt modelId="{578F271C-90E3-475F-B84A-D013CC5FE580}" type="parTrans" cxnId="{0C8CBB00-A0C6-49DC-B470-E22E1F045F43}">
      <dgm:prSet/>
      <dgm:spPr/>
      <dgm:t>
        <a:bodyPr/>
        <a:lstStyle/>
        <a:p>
          <a:endParaRPr lang="en-US" sz="2400"/>
        </a:p>
      </dgm:t>
    </dgm:pt>
    <dgm:pt modelId="{6320AB13-D022-44F9-80FF-8363DC3EC8C7}" type="sibTrans" cxnId="{0C8CBB00-A0C6-49DC-B470-E22E1F045F43}">
      <dgm:prSet/>
      <dgm:spPr/>
      <dgm:t>
        <a:bodyPr/>
        <a:lstStyle/>
        <a:p>
          <a:endParaRPr lang="en-US" sz="2400"/>
        </a:p>
      </dgm:t>
    </dgm:pt>
    <dgm:pt modelId="{A3E12788-CCD7-4A78-919E-297A71179227}" type="pres">
      <dgm:prSet presAssocID="{B4047639-2BD7-4B7B-B64E-E3EAA15FB87D}" presName="Name0" presStyleCnt="0">
        <dgm:presLayoutVars>
          <dgm:chMax val="7"/>
          <dgm:chPref val="7"/>
          <dgm:dir/>
        </dgm:presLayoutVars>
      </dgm:prSet>
      <dgm:spPr/>
    </dgm:pt>
    <dgm:pt modelId="{49284763-9D45-484E-B1FA-03FC31787E98}" type="pres">
      <dgm:prSet presAssocID="{B4047639-2BD7-4B7B-B64E-E3EAA15FB87D}" presName="Name1" presStyleCnt="0"/>
      <dgm:spPr/>
    </dgm:pt>
    <dgm:pt modelId="{C8546E92-3711-4BA9-AE8A-8C78F478182B}" type="pres">
      <dgm:prSet presAssocID="{B4047639-2BD7-4B7B-B64E-E3EAA15FB87D}" presName="cycle" presStyleCnt="0"/>
      <dgm:spPr/>
    </dgm:pt>
    <dgm:pt modelId="{12401A33-7F11-49FA-88A5-ED54560B1659}" type="pres">
      <dgm:prSet presAssocID="{B4047639-2BD7-4B7B-B64E-E3EAA15FB87D}" presName="srcNode" presStyleLbl="node1" presStyleIdx="0" presStyleCnt="7"/>
      <dgm:spPr/>
    </dgm:pt>
    <dgm:pt modelId="{6F21F0FC-E6FC-4098-BE22-CAB8834473E3}" type="pres">
      <dgm:prSet presAssocID="{B4047639-2BD7-4B7B-B64E-E3EAA15FB87D}" presName="conn" presStyleLbl="parChTrans1D2" presStyleIdx="0" presStyleCnt="1"/>
      <dgm:spPr/>
    </dgm:pt>
    <dgm:pt modelId="{72ACA041-7D2B-4499-9327-22B4FB46D948}" type="pres">
      <dgm:prSet presAssocID="{B4047639-2BD7-4B7B-B64E-E3EAA15FB87D}" presName="extraNode" presStyleLbl="node1" presStyleIdx="0" presStyleCnt="7"/>
      <dgm:spPr/>
    </dgm:pt>
    <dgm:pt modelId="{00AC1B0C-05CB-4E29-A93D-FBFC3B09A73F}" type="pres">
      <dgm:prSet presAssocID="{B4047639-2BD7-4B7B-B64E-E3EAA15FB87D}" presName="dstNode" presStyleLbl="node1" presStyleIdx="0" presStyleCnt="7"/>
      <dgm:spPr/>
    </dgm:pt>
    <dgm:pt modelId="{01097400-F998-421C-BBB6-99C76FE368E4}" type="pres">
      <dgm:prSet presAssocID="{70C4EC2D-B576-4582-B068-42F6176752F8}" presName="text_1" presStyleLbl="node1" presStyleIdx="0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28B2DEC5-DC1D-4ED2-B661-E498337C3E11}" type="pres">
      <dgm:prSet presAssocID="{70C4EC2D-B576-4582-B068-42F6176752F8}" presName="accent_1" presStyleCnt="0"/>
      <dgm:spPr/>
    </dgm:pt>
    <dgm:pt modelId="{5D2F9B9A-69C2-477E-9C27-C7813E803D02}" type="pres">
      <dgm:prSet presAssocID="{70C4EC2D-B576-4582-B068-42F6176752F8}" presName="accentRepeatNode" presStyleLbl="solidFgAcc1" presStyleIdx="0" presStyleCnt="7"/>
      <dgm:spPr/>
    </dgm:pt>
    <dgm:pt modelId="{F71D97AE-0DA9-4719-96C2-83CBBADB80A0}" type="pres">
      <dgm:prSet presAssocID="{DF901AD4-CFC2-4551-8936-608030C9FED3}" presName="text_2" presStyleLbl="node1" presStyleIdx="1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DFE78EB1-8ACB-4381-A8F9-AB30FAA2ECB9}" type="pres">
      <dgm:prSet presAssocID="{DF901AD4-CFC2-4551-8936-608030C9FED3}" presName="accent_2" presStyleCnt="0"/>
      <dgm:spPr/>
    </dgm:pt>
    <dgm:pt modelId="{1BC1CD6F-3F66-443B-B424-24DAF3051AC1}" type="pres">
      <dgm:prSet presAssocID="{DF901AD4-CFC2-4551-8936-608030C9FED3}" presName="accentRepeatNode" presStyleLbl="solidFgAcc1" presStyleIdx="1" presStyleCnt="7"/>
      <dgm:spPr/>
    </dgm:pt>
    <dgm:pt modelId="{92DBED38-CB9E-43C9-A2B4-8B49765AE479}" type="pres">
      <dgm:prSet presAssocID="{FF3F5DEB-AF8B-40B0-B4E6-C14696B711A1}" presName="text_3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52D5766C-2061-4558-8A4A-0AB4449761E1}" type="pres">
      <dgm:prSet presAssocID="{FF3F5DEB-AF8B-40B0-B4E6-C14696B711A1}" presName="accent_3" presStyleCnt="0"/>
      <dgm:spPr/>
    </dgm:pt>
    <dgm:pt modelId="{420DCD5B-2114-4F48-BE9E-126B00E0932E}" type="pres">
      <dgm:prSet presAssocID="{FF3F5DEB-AF8B-40B0-B4E6-C14696B711A1}" presName="accentRepeatNode" presStyleLbl="solidFgAcc1" presStyleIdx="2" presStyleCnt="7"/>
      <dgm:spPr/>
    </dgm:pt>
    <dgm:pt modelId="{8336E1A7-9402-463B-A3F9-EBC867B2669E}" type="pres">
      <dgm:prSet presAssocID="{530650E9-EE4B-4A21-8001-E373F1397E97}" presName="text_4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4AC338FF-EE1D-4C1D-8876-A256CD5308DB}" type="pres">
      <dgm:prSet presAssocID="{530650E9-EE4B-4A21-8001-E373F1397E97}" presName="accent_4" presStyleCnt="0"/>
      <dgm:spPr/>
    </dgm:pt>
    <dgm:pt modelId="{C06DF113-5855-42F2-981D-B740D46A368E}" type="pres">
      <dgm:prSet presAssocID="{530650E9-EE4B-4A21-8001-E373F1397E97}" presName="accentRepeatNode" presStyleLbl="solidFgAcc1" presStyleIdx="3" presStyleCnt="7"/>
      <dgm:spPr/>
    </dgm:pt>
    <dgm:pt modelId="{FF9E83DD-702C-4262-8FB7-C5D0135C92BF}" type="pres">
      <dgm:prSet presAssocID="{3DEF6F1C-5901-447E-9826-890E62091A7C}" presName="text_5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57AF35B3-42A1-4B1D-AD83-0C77A2546EFE}" type="pres">
      <dgm:prSet presAssocID="{3DEF6F1C-5901-447E-9826-890E62091A7C}" presName="accent_5" presStyleCnt="0"/>
      <dgm:spPr/>
    </dgm:pt>
    <dgm:pt modelId="{9529C6B6-A287-404A-A6E9-D21F2BD06165}" type="pres">
      <dgm:prSet presAssocID="{3DEF6F1C-5901-447E-9826-890E62091A7C}" presName="accentRepeatNode" presStyleLbl="solidFgAcc1" presStyleIdx="4" presStyleCnt="7"/>
      <dgm:spPr/>
    </dgm:pt>
    <dgm:pt modelId="{707A081F-BA11-478A-8102-B27EBED43689}" type="pres">
      <dgm:prSet presAssocID="{696A7FB0-DE80-4465-B694-FD3B843C9E5A}" presName="text_6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54B43407-509C-4A81-B4CD-834AB291CAC1}" type="pres">
      <dgm:prSet presAssocID="{696A7FB0-DE80-4465-B694-FD3B843C9E5A}" presName="accent_6" presStyleCnt="0"/>
      <dgm:spPr/>
    </dgm:pt>
    <dgm:pt modelId="{DCBFD38A-0CF3-4202-9AD2-EF49FEEE3955}" type="pres">
      <dgm:prSet presAssocID="{696A7FB0-DE80-4465-B694-FD3B843C9E5A}" presName="accentRepeatNode" presStyleLbl="solidFgAcc1" presStyleIdx="5" presStyleCnt="7"/>
      <dgm:spPr/>
    </dgm:pt>
    <dgm:pt modelId="{5FE69A13-FD29-486F-8A44-FD74E0EDE2AB}" type="pres">
      <dgm:prSet presAssocID="{5326A55C-1323-4906-B793-D8E2BC29878B}" presName="text_7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9847166A-D6D7-4E50-93DC-9DB0C9988149}" type="pres">
      <dgm:prSet presAssocID="{5326A55C-1323-4906-B793-D8E2BC29878B}" presName="accent_7" presStyleCnt="0"/>
      <dgm:spPr/>
    </dgm:pt>
    <dgm:pt modelId="{A0A35146-8EA8-4A6D-A41B-4D7F442AE7DC}" type="pres">
      <dgm:prSet presAssocID="{5326A55C-1323-4906-B793-D8E2BC29878B}" presName="accentRepeatNode" presStyleLbl="solidFgAcc1" presStyleIdx="6" presStyleCnt="7"/>
      <dgm:spPr/>
    </dgm:pt>
  </dgm:ptLst>
  <dgm:cxnLst>
    <dgm:cxn modelId="{0C8CBB00-A0C6-49DC-B470-E22E1F045F43}" srcId="{B4047639-2BD7-4B7B-B64E-E3EAA15FB87D}" destId="{5326A55C-1323-4906-B793-D8E2BC29878B}" srcOrd="6" destOrd="0" parTransId="{578F271C-90E3-475F-B84A-D013CC5FE580}" sibTransId="{6320AB13-D022-44F9-80FF-8363DC3EC8C7}"/>
    <dgm:cxn modelId="{6AB62F0E-8801-4BED-B8FE-C36541C5A7A1}" type="presOf" srcId="{3DEF6F1C-5901-447E-9826-890E62091A7C}" destId="{FF9E83DD-702C-4262-8FB7-C5D0135C92BF}" srcOrd="0" destOrd="0" presId="urn:microsoft.com/office/officeart/2008/layout/VerticalCurvedList"/>
    <dgm:cxn modelId="{177F531F-79A0-498D-BF9A-B6B10CBEA255}" srcId="{B4047639-2BD7-4B7B-B64E-E3EAA15FB87D}" destId="{3DEF6F1C-5901-447E-9826-890E62091A7C}" srcOrd="4" destOrd="0" parTransId="{DD8BDAC4-70C1-4AFC-ABF4-69C95AF5F9BD}" sibTransId="{74CBBD41-BAF7-4672-AE12-0C84AE9F909F}"/>
    <dgm:cxn modelId="{4E7B272B-FA1B-47FD-AD16-46D7FA9B9935}" srcId="{B4047639-2BD7-4B7B-B64E-E3EAA15FB87D}" destId="{696A7FB0-DE80-4465-B694-FD3B843C9E5A}" srcOrd="5" destOrd="0" parTransId="{A8C57F96-4DBA-4D78-B48A-77C1CCF337A8}" sibTransId="{FC34B919-66AE-4E59-BB00-F21D06B152DC}"/>
    <dgm:cxn modelId="{4337D32D-9F55-4BC3-8899-6663EAF35D44}" type="presOf" srcId="{F0A36E6F-97C4-4F24-BCA7-B159D0DB7A02}" destId="{6F21F0FC-E6FC-4098-BE22-CAB8834473E3}" srcOrd="0" destOrd="0" presId="urn:microsoft.com/office/officeart/2008/layout/VerticalCurvedList"/>
    <dgm:cxn modelId="{D450513A-70A5-46D0-B5FE-AC5F8F0A4242}" type="presOf" srcId="{FF3F5DEB-AF8B-40B0-B4E6-C14696B711A1}" destId="{92DBED38-CB9E-43C9-A2B4-8B49765AE479}" srcOrd="0" destOrd="0" presId="urn:microsoft.com/office/officeart/2008/layout/VerticalCurvedList"/>
    <dgm:cxn modelId="{0058F15B-16B7-46DF-907D-A8A47F697D58}" type="presOf" srcId="{DF901AD4-CFC2-4551-8936-608030C9FED3}" destId="{F71D97AE-0DA9-4719-96C2-83CBBADB80A0}" srcOrd="0" destOrd="0" presId="urn:microsoft.com/office/officeart/2008/layout/VerticalCurvedList"/>
    <dgm:cxn modelId="{E0B56442-535F-463C-A965-4BDAB5E8FAC1}" type="presOf" srcId="{B4047639-2BD7-4B7B-B64E-E3EAA15FB87D}" destId="{A3E12788-CCD7-4A78-919E-297A71179227}" srcOrd="0" destOrd="0" presId="urn:microsoft.com/office/officeart/2008/layout/VerticalCurvedList"/>
    <dgm:cxn modelId="{2170927B-65B2-413D-B8BD-AED58B26C8E6}" srcId="{B4047639-2BD7-4B7B-B64E-E3EAA15FB87D}" destId="{DF901AD4-CFC2-4551-8936-608030C9FED3}" srcOrd="1" destOrd="0" parTransId="{3C19CF3F-46F8-4172-82E3-49C9C00683FE}" sibTransId="{1C1D69CF-D485-4794-AEA9-8F5BAE877DB5}"/>
    <dgm:cxn modelId="{6510DC8C-E103-46F8-9CF5-502F5AE3E2DB}" type="presOf" srcId="{530650E9-EE4B-4A21-8001-E373F1397E97}" destId="{8336E1A7-9402-463B-A3F9-EBC867B2669E}" srcOrd="0" destOrd="0" presId="urn:microsoft.com/office/officeart/2008/layout/VerticalCurvedList"/>
    <dgm:cxn modelId="{7D6B939E-A601-4B8B-B676-9EF00BDE895B}" srcId="{B4047639-2BD7-4B7B-B64E-E3EAA15FB87D}" destId="{FF3F5DEB-AF8B-40B0-B4E6-C14696B711A1}" srcOrd="2" destOrd="0" parTransId="{E4898474-EBBA-4577-8DA7-04159B7B08EA}" sibTransId="{5CCFA7DA-B65C-4C73-AAD0-B69F14CAB0ED}"/>
    <dgm:cxn modelId="{3925FBAE-1C7F-4C20-8C04-B5059377BA64}" type="presOf" srcId="{696A7FB0-DE80-4465-B694-FD3B843C9E5A}" destId="{707A081F-BA11-478A-8102-B27EBED43689}" srcOrd="0" destOrd="0" presId="urn:microsoft.com/office/officeart/2008/layout/VerticalCurvedList"/>
    <dgm:cxn modelId="{562964C2-5449-4875-BAB0-926C719E6CF6}" type="presOf" srcId="{5326A55C-1323-4906-B793-D8E2BC29878B}" destId="{5FE69A13-FD29-486F-8A44-FD74E0EDE2AB}" srcOrd="0" destOrd="0" presId="urn:microsoft.com/office/officeart/2008/layout/VerticalCurvedList"/>
    <dgm:cxn modelId="{203165E8-244A-4FE6-8A02-0A52A3A14234}" type="presOf" srcId="{70C4EC2D-B576-4582-B068-42F6176752F8}" destId="{01097400-F998-421C-BBB6-99C76FE368E4}" srcOrd="0" destOrd="0" presId="urn:microsoft.com/office/officeart/2008/layout/VerticalCurvedList"/>
    <dgm:cxn modelId="{6F212EE9-04FC-4D09-ACDE-3ECF13AD81D1}" srcId="{B4047639-2BD7-4B7B-B64E-E3EAA15FB87D}" destId="{530650E9-EE4B-4A21-8001-E373F1397E97}" srcOrd="3" destOrd="0" parTransId="{A756BA3F-96C9-4CE8-A04A-1982BFE10ABD}" sibTransId="{D063029B-FCFA-4E4B-9715-4493F3C56FF2}"/>
    <dgm:cxn modelId="{DAF7E7ED-94B9-43AF-A3B8-C272E875D36F}" srcId="{B4047639-2BD7-4B7B-B64E-E3EAA15FB87D}" destId="{70C4EC2D-B576-4582-B068-42F6176752F8}" srcOrd="0" destOrd="0" parTransId="{EE59EE61-3243-4F05-A161-00BD6BB3198C}" sibTransId="{F0A36E6F-97C4-4F24-BCA7-B159D0DB7A02}"/>
    <dgm:cxn modelId="{07C38D18-365B-44F2-844A-3FF81EBFC6B1}" type="presParOf" srcId="{A3E12788-CCD7-4A78-919E-297A71179227}" destId="{49284763-9D45-484E-B1FA-03FC31787E98}" srcOrd="0" destOrd="0" presId="urn:microsoft.com/office/officeart/2008/layout/VerticalCurvedList"/>
    <dgm:cxn modelId="{90278B25-3808-43D5-BD09-80C66B442873}" type="presParOf" srcId="{49284763-9D45-484E-B1FA-03FC31787E98}" destId="{C8546E92-3711-4BA9-AE8A-8C78F478182B}" srcOrd="0" destOrd="0" presId="urn:microsoft.com/office/officeart/2008/layout/VerticalCurvedList"/>
    <dgm:cxn modelId="{0C23F136-9585-48EF-8BBE-6D22594CECB1}" type="presParOf" srcId="{C8546E92-3711-4BA9-AE8A-8C78F478182B}" destId="{12401A33-7F11-49FA-88A5-ED54560B1659}" srcOrd="0" destOrd="0" presId="urn:microsoft.com/office/officeart/2008/layout/VerticalCurvedList"/>
    <dgm:cxn modelId="{33284DCF-F125-4070-A2A6-A6D0DCDFF698}" type="presParOf" srcId="{C8546E92-3711-4BA9-AE8A-8C78F478182B}" destId="{6F21F0FC-E6FC-4098-BE22-CAB8834473E3}" srcOrd="1" destOrd="0" presId="urn:microsoft.com/office/officeart/2008/layout/VerticalCurvedList"/>
    <dgm:cxn modelId="{F4D03BE7-1CF2-43AE-98A8-15C05CEBEC14}" type="presParOf" srcId="{C8546E92-3711-4BA9-AE8A-8C78F478182B}" destId="{72ACA041-7D2B-4499-9327-22B4FB46D948}" srcOrd="2" destOrd="0" presId="urn:microsoft.com/office/officeart/2008/layout/VerticalCurvedList"/>
    <dgm:cxn modelId="{A4D7E2F7-E208-4F7E-86F4-073A52AB3926}" type="presParOf" srcId="{C8546E92-3711-4BA9-AE8A-8C78F478182B}" destId="{00AC1B0C-05CB-4E29-A93D-FBFC3B09A73F}" srcOrd="3" destOrd="0" presId="urn:microsoft.com/office/officeart/2008/layout/VerticalCurvedList"/>
    <dgm:cxn modelId="{71BBEBE3-CAC5-4C2D-9C5A-6FBEC1F437E7}" type="presParOf" srcId="{49284763-9D45-484E-B1FA-03FC31787E98}" destId="{01097400-F998-421C-BBB6-99C76FE368E4}" srcOrd="1" destOrd="0" presId="urn:microsoft.com/office/officeart/2008/layout/VerticalCurvedList"/>
    <dgm:cxn modelId="{D2F38E61-C478-475D-A7F4-A52C6A7D6A2C}" type="presParOf" srcId="{49284763-9D45-484E-B1FA-03FC31787E98}" destId="{28B2DEC5-DC1D-4ED2-B661-E498337C3E11}" srcOrd="2" destOrd="0" presId="urn:microsoft.com/office/officeart/2008/layout/VerticalCurvedList"/>
    <dgm:cxn modelId="{4CBF80B3-96F1-44C3-8AED-50AD3ECF14A2}" type="presParOf" srcId="{28B2DEC5-DC1D-4ED2-B661-E498337C3E11}" destId="{5D2F9B9A-69C2-477E-9C27-C7813E803D02}" srcOrd="0" destOrd="0" presId="urn:microsoft.com/office/officeart/2008/layout/VerticalCurvedList"/>
    <dgm:cxn modelId="{11D40480-8035-47C8-9F3D-18209845DC0C}" type="presParOf" srcId="{49284763-9D45-484E-B1FA-03FC31787E98}" destId="{F71D97AE-0DA9-4719-96C2-83CBBADB80A0}" srcOrd="3" destOrd="0" presId="urn:microsoft.com/office/officeart/2008/layout/VerticalCurvedList"/>
    <dgm:cxn modelId="{216E9FBC-8070-48E4-8C2B-0A41FFFDB2B4}" type="presParOf" srcId="{49284763-9D45-484E-B1FA-03FC31787E98}" destId="{DFE78EB1-8ACB-4381-A8F9-AB30FAA2ECB9}" srcOrd="4" destOrd="0" presId="urn:microsoft.com/office/officeart/2008/layout/VerticalCurvedList"/>
    <dgm:cxn modelId="{1A0C5765-2E58-4AC7-9700-E861829A6A35}" type="presParOf" srcId="{DFE78EB1-8ACB-4381-A8F9-AB30FAA2ECB9}" destId="{1BC1CD6F-3F66-443B-B424-24DAF3051AC1}" srcOrd="0" destOrd="0" presId="urn:microsoft.com/office/officeart/2008/layout/VerticalCurvedList"/>
    <dgm:cxn modelId="{BE4C42A9-F64D-47D0-90C0-828D3512FDDE}" type="presParOf" srcId="{49284763-9D45-484E-B1FA-03FC31787E98}" destId="{92DBED38-CB9E-43C9-A2B4-8B49765AE479}" srcOrd="5" destOrd="0" presId="urn:microsoft.com/office/officeart/2008/layout/VerticalCurvedList"/>
    <dgm:cxn modelId="{D78B39A4-4A33-4188-8B0F-27C6EEAE81AC}" type="presParOf" srcId="{49284763-9D45-484E-B1FA-03FC31787E98}" destId="{52D5766C-2061-4558-8A4A-0AB4449761E1}" srcOrd="6" destOrd="0" presId="urn:microsoft.com/office/officeart/2008/layout/VerticalCurvedList"/>
    <dgm:cxn modelId="{12E21E05-3F54-49FB-9C00-655AD5B4AE3E}" type="presParOf" srcId="{52D5766C-2061-4558-8A4A-0AB4449761E1}" destId="{420DCD5B-2114-4F48-BE9E-126B00E0932E}" srcOrd="0" destOrd="0" presId="urn:microsoft.com/office/officeart/2008/layout/VerticalCurvedList"/>
    <dgm:cxn modelId="{4995EFF9-188C-45B9-A6A7-FE1269F45C14}" type="presParOf" srcId="{49284763-9D45-484E-B1FA-03FC31787E98}" destId="{8336E1A7-9402-463B-A3F9-EBC867B2669E}" srcOrd="7" destOrd="0" presId="urn:microsoft.com/office/officeart/2008/layout/VerticalCurvedList"/>
    <dgm:cxn modelId="{8E4C5039-2693-4ECD-A5DE-1D944526E2FF}" type="presParOf" srcId="{49284763-9D45-484E-B1FA-03FC31787E98}" destId="{4AC338FF-EE1D-4C1D-8876-A256CD5308DB}" srcOrd="8" destOrd="0" presId="urn:microsoft.com/office/officeart/2008/layout/VerticalCurvedList"/>
    <dgm:cxn modelId="{D2B60BEB-AD88-4DB6-B783-FF4BF99DCC0A}" type="presParOf" srcId="{4AC338FF-EE1D-4C1D-8876-A256CD5308DB}" destId="{C06DF113-5855-42F2-981D-B740D46A368E}" srcOrd="0" destOrd="0" presId="urn:microsoft.com/office/officeart/2008/layout/VerticalCurvedList"/>
    <dgm:cxn modelId="{5A63F095-59A4-4586-BFA0-A8E9ADC327F3}" type="presParOf" srcId="{49284763-9D45-484E-B1FA-03FC31787E98}" destId="{FF9E83DD-702C-4262-8FB7-C5D0135C92BF}" srcOrd="9" destOrd="0" presId="urn:microsoft.com/office/officeart/2008/layout/VerticalCurvedList"/>
    <dgm:cxn modelId="{1E3B0C99-2EDE-4ABD-A405-DEC53B92E00A}" type="presParOf" srcId="{49284763-9D45-484E-B1FA-03FC31787E98}" destId="{57AF35B3-42A1-4B1D-AD83-0C77A2546EFE}" srcOrd="10" destOrd="0" presId="urn:microsoft.com/office/officeart/2008/layout/VerticalCurvedList"/>
    <dgm:cxn modelId="{61CBEF80-2C31-4E63-A92F-CB0E14309FAA}" type="presParOf" srcId="{57AF35B3-42A1-4B1D-AD83-0C77A2546EFE}" destId="{9529C6B6-A287-404A-A6E9-D21F2BD06165}" srcOrd="0" destOrd="0" presId="urn:microsoft.com/office/officeart/2008/layout/VerticalCurvedList"/>
    <dgm:cxn modelId="{359048ED-2909-47CA-9DCA-CD7AE3183BC0}" type="presParOf" srcId="{49284763-9D45-484E-B1FA-03FC31787E98}" destId="{707A081F-BA11-478A-8102-B27EBED43689}" srcOrd="11" destOrd="0" presId="urn:microsoft.com/office/officeart/2008/layout/VerticalCurvedList"/>
    <dgm:cxn modelId="{72E293EB-A852-4B43-A89A-DD08EAAECF8C}" type="presParOf" srcId="{49284763-9D45-484E-B1FA-03FC31787E98}" destId="{54B43407-509C-4A81-B4CD-834AB291CAC1}" srcOrd="12" destOrd="0" presId="urn:microsoft.com/office/officeart/2008/layout/VerticalCurvedList"/>
    <dgm:cxn modelId="{6C18DA3B-3D4A-4F60-9067-01EA8BD26A70}" type="presParOf" srcId="{54B43407-509C-4A81-B4CD-834AB291CAC1}" destId="{DCBFD38A-0CF3-4202-9AD2-EF49FEEE3955}" srcOrd="0" destOrd="0" presId="urn:microsoft.com/office/officeart/2008/layout/VerticalCurvedList"/>
    <dgm:cxn modelId="{E730C913-827D-40F6-9166-411EC39A233F}" type="presParOf" srcId="{49284763-9D45-484E-B1FA-03FC31787E98}" destId="{5FE69A13-FD29-486F-8A44-FD74E0EDE2AB}" srcOrd="13" destOrd="0" presId="urn:microsoft.com/office/officeart/2008/layout/VerticalCurvedList"/>
    <dgm:cxn modelId="{36160301-3D0B-4BFB-8690-E3F080A45089}" type="presParOf" srcId="{49284763-9D45-484E-B1FA-03FC31787E98}" destId="{9847166A-D6D7-4E50-93DC-9DB0C9988149}" srcOrd="14" destOrd="0" presId="urn:microsoft.com/office/officeart/2008/layout/VerticalCurvedList"/>
    <dgm:cxn modelId="{9264ECA0-D4C6-4641-A250-50359102AD65}" type="presParOf" srcId="{9847166A-D6D7-4E50-93DC-9DB0C9988149}" destId="{A0A35146-8EA8-4A6D-A41B-4D7F442AE7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1F0FC-E6FC-4098-BE22-CAB8834473E3}">
      <dsp:nvSpPr>
        <dsp:cNvPr id="0" name=""/>
        <dsp:cNvSpPr/>
      </dsp:nvSpPr>
      <dsp:spPr>
        <a:xfrm>
          <a:off x="-4911729" y="-752906"/>
          <a:ext cx="5851782" cy="5851782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97400-F998-421C-BBB6-99C76FE368E4}">
      <dsp:nvSpPr>
        <dsp:cNvPr id="0" name=""/>
        <dsp:cNvSpPr/>
      </dsp:nvSpPr>
      <dsp:spPr>
        <a:xfrm>
          <a:off x="304869" y="197567"/>
          <a:ext cx="10778501" cy="3949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Pegawai diharapkan melengkapi data Riwayat Keluarga terlebih dahulu di HRIS Kemenkeu masing-masing.</a:t>
          </a:r>
        </a:p>
      </dsp:txBody>
      <dsp:txXfrm>
        <a:off x="324149" y="216847"/>
        <a:ext cx="10739941" cy="356401"/>
      </dsp:txXfrm>
    </dsp:sp>
    <dsp:sp modelId="{5D2F9B9A-69C2-477E-9C27-C7813E803D02}">
      <dsp:nvSpPr>
        <dsp:cNvPr id="0" name=""/>
        <dsp:cNvSpPr/>
      </dsp:nvSpPr>
      <dsp:spPr>
        <a:xfrm>
          <a:off x="58018" y="148197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D97AE-0DA9-4719-96C2-83CBBADB80A0}">
      <dsp:nvSpPr>
        <dsp:cNvPr id="0" name=""/>
        <dsp:cNvSpPr/>
      </dsp:nvSpPr>
      <dsp:spPr>
        <a:xfrm>
          <a:off x="662542" y="790357"/>
          <a:ext cx="10420828" cy="3949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Setelah pegawai selesai menambahkan seluruh anggota keluarga yang wajib dideklarasikan (pasangan, anak, orang tua, mertua, dan saudara kandung), langkah selanjutnya pegawai kembali ke modul Deklarasi Data Pegawai dan melakukan </a:t>
          </a:r>
          <a:r>
            <a:rPr lang="en-US" sz="1100" i="1" kern="1200"/>
            <a:t>sync</a:t>
          </a:r>
          <a:r>
            <a:rPr lang="en-US" sz="1100" kern="1200"/>
            <a:t> data</a:t>
          </a:r>
        </a:p>
      </dsp:txBody>
      <dsp:txXfrm>
        <a:off x="681822" y="809637"/>
        <a:ext cx="10382268" cy="356401"/>
      </dsp:txXfrm>
    </dsp:sp>
    <dsp:sp modelId="{1BC1CD6F-3F66-443B-B424-24DAF3051AC1}">
      <dsp:nvSpPr>
        <dsp:cNvPr id="0" name=""/>
        <dsp:cNvSpPr/>
      </dsp:nvSpPr>
      <dsp:spPr>
        <a:xfrm>
          <a:off x="415691" y="740987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BED38-CB9E-43C9-A2B4-8B49765AE479}">
      <dsp:nvSpPr>
        <dsp:cNvPr id="0" name=""/>
        <dsp:cNvSpPr/>
      </dsp:nvSpPr>
      <dsp:spPr>
        <a:xfrm>
          <a:off x="858546" y="1382713"/>
          <a:ext cx="10224825" cy="3949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deklarasikan pekerjaan/usaha/kepemilikan saham anggota keluarganya, pegawai dapat menekan Tombol “+Tambah Pekerjaan/Usaha/Kepemilikan Saham”</a:t>
          </a:r>
        </a:p>
      </dsp:txBody>
      <dsp:txXfrm>
        <a:off x="877826" y="1401993"/>
        <a:ext cx="10186265" cy="356401"/>
      </dsp:txXfrm>
    </dsp:sp>
    <dsp:sp modelId="{420DCD5B-2114-4F48-BE9E-126B00E0932E}">
      <dsp:nvSpPr>
        <dsp:cNvPr id="0" name=""/>
        <dsp:cNvSpPr/>
      </dsp:nvSpPr>
      <dsp:spPr>
        <a:xfrm>
          <a:off x="611695" y="1333343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6E1A7-9402-463B-A3F9-EBC867B2669E}">
      <dsp:nvSpPr>
        <dsp:cNvPr id="0" name=""/>
        <dsp:cNvSpPr/>
      </dsp:nvSpPr>
      <dsp:spPr>
        <a:xfrm>
          <a:off x="921128" y="1975503"/>
          <a:ext cx="10162243" cy="3949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Anggota keluarga yang tidak memiliki pekerjaan dan/atau saham wajib klik Tombol “Tidak Bekerja/Tidak Memiliki Usaha” dan/atau Tombol “Tidak Memiliki Saham”.</a:t>
          </a:r>
        </a:p>
      </dsp:txBody>
      <dsp:txXfrm>
        <a:off x="940408" y="1994783"/>
        <a:ext cx="10123683" cy="356401"/>
      </dsp:txXfrm>
    </dsp:sp>
    <dsp:sp modelId="{C06DF113-5855-42F2-981D-B740D46A368E}">
      <dsp:nvSpPr>
        <dsp:cNvPr id="0" name=""/>
        <dsp:cNvSpPr/>
      </dsp:nvSpPr>
      <dsp:spPr>
        <a:xfrm>
          <a:off x="674277" y="1926133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E83DD-702C-4262-8FB7-C5D0135C92BF}">
      <dsp:nvSpPr>
        <dsp:cNvPr id="0" name=""/>
        <dsp:cNvSpPr/>
      </dsp:nvSpPr>
      <dsp:spPr>
        <a:xfrm>
          <a:off x="858546" y="2568293"/>
          <a:ext cx="10224825" cy="39496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Pengisian Form B, Deklarasi Penugasan Paruh Waktu/Rangkap Jabatan</a:t>
          </a:r>
        </a:p>
      </dsp:txBody>
      <dsp:txXfrm>
        <a:off x="877826" y="2587573"/>
        <a:ext cx="10186265" cy="356401"/>
      </dsp:txXfrm>
    </dsp:sp>
    <dsp:sp modelId="{9529C6B6-A287-404A-A6E9-D21F2BD06165}">
      <dsp:nvSpPr>
        <dsp:cNvPr id="0" name=""/>
        <dsp:cNvSpPr/>
      </dsp:nvSpPr>
      <dsp:spPr>
        <a:xfrm>
          <a:off x="611695" y="2518923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A081F-BA11-478A-8102-B27EBED43689}">
      <dsp:nvSpPr>
        <dsp:cNvPr id="0" name=""/>
        <dsp:cNvSpPr/>
      </dsp:nvSpPr>
      <dsp:spPr>
        <a:xfrm>
          <a:off x="662542" y="3160649"/>
          <a:ext cx="10420828" cy="394961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Pengisian Form C, Deklarasi Jabatan dan Pengurus Badan Usaha Swasta dan/atau Badan Hukum Lain dan/atau Kepemilikan Usaha/Saham</a:t>
          </a:r>
        </a:p>
      </dsp:txBody>
      <dsp:txXfrm>
        <a:off x="681822" y="3179929"/>
        <a:ext cx="10382268" cy="356401"/>
      </dsp:txXfrm>
    </dsp:sp>
    <dsp:sp modelId="{DCBFD38A-0CF3-4202-9AD2-EF49FEEE3955}">
      <dsp:nvSpPr>
        <dsp:cNvPr id="0" name=""/>
        <dsp:cNvSpPr/>
      </dsp:nvSpPr>
      <dsp:spPr>
        <a:xfrm>
          <a:off x="415691" y="3111279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69A13-FD29-486F-8A44-FD74E0EDE2AB}">
      <dsp:nvSpPr>
        <dsp:cNvPr id="0" name=""/>
        <dsp:cNvSpPr/>
      </dsp:nvSpPr>
      <dsp:spPr>
        <a:xfrm>
          <a:off x="304869" y="3753439"/>
          <a:ext cx="10778501" cy="394961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50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Kirim dan TTE Deklarasi Data Pegawai</a:t>
          </a:r>
        </a:p>
      </dsp:txBody>
      <dsp:txXfrm>
        <a:off x="324149" y="3772719"/>
        <a:ext cx="10739941" cy="356401"/>
      </dsp:txXfrm>
    </dsp:sp>
    <dsp:sp modelId="{A0A35146-8EA8-4A6D-A41B-4D7F442AE7DC}">
      <dsp:nvSpPr>
        <dsp:cNvPr id="0" name=""/>
        <dsp:cNvSpPr/>
      </dsp:nvSpPr>
      <dsp:spPr>
        <a:xfrm>
          <a:off x="58018" y="3704069"/>
          <a:ext cx="493702" cy="4937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8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11121"/>
          </a:xfrm>
          <a:prstGeom prst="rect">
            <a:avLst/>
          </a:prstGeom>
        </p:spPr>
        <p:txBody>
          <a:bodyPr vert="horz" lIns="125401" tIns="62700" rIns="125401" bIns="62700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1049581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561" y="0"/>
            <a:ext cx="3368040" cy="711121"/>
          </a:xfrm>
          <a:prstGeom prst="rect">
            <a:avLst/>
          </a:prstGeom>
        </p:spPr>
        <p:txBody>
          <a:bodyPr vert="horz" lIns="125401" tIns="62700" rIns="125401" bIns="62700" rtlCol="0"/>
          <a:lstStyle>
            <a:lvl1pPr algn="r">
              <a:defRPr sz="1600"/>
            </a:lvl1pPr>
          </a:lstStyle>
          <a:p>
            <a:fld id="{80EAE878-9D65-AB4A-8A42-01173590C4D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49582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462081"/>
            <a:ext cx="3368040" cy="711120"/>
          </a:xfrm>
          <a:prstGeom prst="rect">
            <a:avLst/>
          </a:prstGeom>
        </p:spPr>
        <p:txBody>
          <a:bodyPr vert="horz" lIns="125401" tIns="62700" rIns="125401" bIns="6270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1049583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561" y="13462081"/>
            <a:ext cx="3368040" cy="711120"/>
          </a:xfrm>
          <a:prstGeom prst="rect">
            <a:avLst/>
          </a:prstGeom>
        </p:spPr>
        <p:txBody>
          <a:bodyPr vert="horz" lIns="125401" tIns="62700" rIns="125401" bIns="62700" rtlCol="0" anchor="b"/>
          <a:lstStyle>
            <a:lvl1pPr algn="r">
              <a:defRPr sz="1600"/>
            </a:lvl1pPr>
          </a:lstStyle>
          <a:p>
            <a:fld id="{B31ED8F9-E5A8-D040-A7AC-271AF4C42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57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11121"/>
          </a:xfrm>
          <a:prstGeom prst="rect">
            <a:avLst/>
          </a:prstGeom>
        </p:spPr>
        <p:txBody>
          <a:bodyPr vert="horz" lIns="125401" tIns="62700" rIns="125401" bIns="62700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1049575" name="Date Placeholder 2"/>
          <p:cNvSpPr>
            <a:spLocks noGrp="1"/>
          </p:cNvSpPr>
          <p:nvPr>
            <p:ph type="dt" idx="1"/>
          </p:nvPr>
        </p:nvSpPr>
        <p:spPr>
          <a:xfrm>
            <a:off x="4402561" y="0"/>
            <a:ext cx="3368040" cy="711121"/>
          </a:xfrm>
          <a:prstGeom prst="rect">
            <a:avLst/>
          </a:prstGeom>
        </p:spPr>
        <p:txBody>
          <a:bodyPr vert="horz" lIns="125401" tIns="62700" rIns="125401" bIns="62700" rtlCol="0"/>
          <a:lstStyle>
            <a:lvl1pPr algn="r">
              <a:defRPr sz="1600"/>
            </a:lvl1pPr>
          </a:lstStyle>
          <a:p>
            <a:fld id="{F0A957EB-62B6-934F-B021-ACB07847367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49576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65125" y="1771650"/>
            <a:ext cx="8502650" cy="4783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5401" tIns="62700" rIns="125401" bIns="62700" rtlCol="0" anchor="ctr"/>
          <a:lstStyle/>
          <a:p>
            <a:endParaRPr lang="en-US"/>
          </a:p>
        </p:txBody>
      </p:sp>
      <p:sp>
        <p:nvSpPr>
          <p:cNvPr id="1049577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6820852"/>
            <a:ext cx="6217920" cy="5580698"/>
          </a:xfrm>
          <a:prstGeom prst="rect">
            <a:avLst/>
          </a:prstGeom>
        </p:spPr>
        <p:txBody>
          <a:bodyPr vert="horz" lIns="125401" tIns="62700" rIns="125401" bIns="6270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578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462081"/>
            <a:ext cx="3368040" cy="711120"/>
          </a:xfrm>
          <a:prstGeom prst="rect">
            <a:avLst/>
          </a:prstGeom>
        </p:spPr>
        <p:txBody>
          <a:bodyPr vert="horz" lIns="125401" tIns="62700" rIns="125401" bIns="6270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104957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561" y="13462081"/>
            <a:ext cx="3368040" cy="711120"/>
          </a:xfrm>
          <a:prstGeom prst="rect">
            <a:avLst/>
          </a:prstGeom>
        </p:spPr>
        <p:txBody>
          <a:bodyPr vert="horz" lIns="125401" tIns="62700" rIns="125401" bIns="62700" rtlCol="0" anchor="b"/>
          <a:lstStyle>
            <a:lvl1pPr algn="r">
              <a:defRPr sz="1600"/>
            </a:lvl1pPr>
          </a:lstStyle>
          <a:p>
            <a:fld id="{E521EBC7-D7AC-5446-97DE-2E4889514B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4858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E521EBC7-D7AC-5446-97DE-2E4889514B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74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6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1EBC7-D7AC-5446-97DE-2E4889514B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10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71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1EBC7-D7AC-5446-97DE-2E4889514B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27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881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33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0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4863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1EBC7-D7AC-5446-97DE-2E4889514B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2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4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1EBC7-D7AC-5446-97DE-2E4889514B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4869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1EBC7-D7AC-5446-97DE-2E4889514B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33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2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66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344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11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7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14"/>
          <p:cNvPicPr>
            <a:picLocks noChangeAspect="1"/>
          </p:cNvPicPr>
          <p:nvPr userDrawn="1"/>
        </p:nvPicPr>
        <p:blipFill rotWithShape="1">
          <a:blip r:embed="rId2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8967" name="Rectangle 9"/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927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968" name="Title 1"/>
          <p:cNvSpPr>
            <a:spLocks noGrp="1"/>
          </p:cNvSpPr>
          <p:nvPr>
            <p:ph type="ctrTitle"/>
          </p:nvPr>
        </p:nvSpPr>
        <p:spPr>
          <a:xfrm>
            <a:off x="1524000" y="1803251"/>
            <a:ext cx="9144000" cy="190976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969" name="Subtitle 2"/>
          <p:cNvSpPr>
            <a:spLocks noGrp="1"/>
          </p:cNvSpPr>
          <p:nvPr>
            <p:ph type="subTitle" idx="1"/>
          </p:nvPr>
        </p:nvSpPr>
        <p:spPr>
          <a:xfrm>
            <a:off x="1524000" y="3805089"/>
            <a:ext cx="9144000" cy="86147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97221" name="Picture 19"/>
          <p:cNvPicPr>
            <a:picLocks noChangeAspect="1"/>
          </p:cNvPicPr>
          <p:nvPr userDrawn="1"/>
        </p:nvPicPr>
        <p:blipFill rotWithShape="1">
          <a:blip r:embed="rId3"/>
          <a:srcRect l="8931" t="32848" r="66853" b="16787"/>
          <a:stretch>
            <a:fillRect/>
          </a:stretch>
        </p:blipFill>
        <p:spPr>
          <a:xfrm>
            <a:off x="101600" y="114851"/>
            <a:ext cx="671444" cy="711201"/>
          </a:xfrm>
          <a:prstGeom prst="rect">
            <a:avLst/>
          </a:prstGeom>
        </p:spPr>
      </p:pic>
      <p:pic>
        <p:nvPicPr>
          <p:cNvPr id="2097222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223" name="Picture 15"/>
          <p:cNvPicPr>
            <a:picLocks noChangeAspect="1"/>
          </p:cNvPicPr>
          <p:nvPr userDrawn="1"/>
        </p:nvPicPr>
        <p:blipFill rotWithShape="1">
          <a:blip r:embed="rId5"/>
          <a:srcRect l="-42807" t="-85927" r="-24317" b="-32314"/>
          <a:stretch>
            <a:fillRect/>
          </a:stretch>
        </p:blipFill>
        <p:spPr>
          <a:xfrm>
            <a:off x="521827" y="-237239"/>
            <a:ext cx="2004345" cy="1148489"/>
          </a:xfrm>
          <a:prstGeom prst="rect">
            <a:avLst/>
          </a:prstGeom>
        </p:spPr>
      </p:pic>
      <p:cxnSp>
        <p:nvCxnSpPr>
          <p:cNvPr id="3145803" name="Straight Connector 16"/>
          <p:cNvCxnSpPr>
            <a:cxnSpLocks/>
          </p:cNvCxnSpPr>
          <p:nvPr userDrawn="1"/>
        </p:nvCxnSpPr>
        <p:spPr>
          <a:xfrm>
            <a:off x="873125" y="260350"/>
            <a:ext cx="0" cy="4127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24" name="Picture 27"/>
          <p:cNvPicPr>
            <a:picLocks noChangeAspect="1"/>
          </p:cNvPicPr>
          <p:nvPr userDrawn="1"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-4937" y="-206958"/>
            <a:ext cx="12571813" cy="71004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35" name="Picture 14"/>
          <p:cNvPicPr>
            <a:picLocks noChangeAspect="1"/>
          </p:cNvPicPr>
          <p:nvPr userDrawn="1"/>
        </p:nvPicPr>
        <p:blipFill rotWithShape="1">
          <a:blip r:embed="rId2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9387" name="Rectangle 9"/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927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7536" name="Picture 7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388" name="Title 1"/>
          <p:cNvSpPr>
            <a:spLocks noGrp="1"/>
          </p:cNvSpPr>
          <p:nvPr>
            <p:ph type="ctrTitle"/>
          </p:nvPr>
        </p:nvSpPr>
        <p:spPr>
          <a:xfrm>
            <a:off x="1524000" y="2528894"/>
            <a:ext cx="9144000" cy="190976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389" name="Subtitle 2"/>
          <p:cNvSpPr>
            <a:spLocks noGrp="1"/>
          </p:cNvSpPr>
          <p:nvPr>
            <p:ph type="subTitle" idx="1"/>
          </p:nvPr>
        </p:nvSpPr>
        <p:spPr>
          <a:xfrm>
            <a:off x="1524000" y="4530732"/>
            <a:ext cx="9144000" cy="86147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9753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538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48" name="Picture 8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549" name="Picture 14"/>
          <p:cNvPicPr>
            <a:picLocks noChangeAspect="1"/>
          </p:cNvPicPr>
          <p:nvPr userDrawn="1"/>
        </p:nvPicPr>
        <p:blipFill rotWithShape="1">
          <a:blip r:embed="rId3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9402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61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403" name="Google Shape;89;p3"/>
          <p:cNvSpPr/>
          <p:nvPr userDrawn="1"/>
        </p:nvSpPr>
        <p:spPr>
          <a:xfrm>
            <a:off x="4750583" y="3235579"/>
            <a:ext cx="191526" cy="191526"/>
          </a:xfrm>
          <a:prstGeom prst="ellipse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404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16980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405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28431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97550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551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Shape"/>
          <p:cNvSpPr/>
          <p:nvPr userDrawn="1"/>
        </p:nvSpPr>
        <p:spPr>
          <a:xfrm>
            <a:off x="-237259" y="-5194"/>
            <a:ext cx="4482198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80" y="2751"/>
                </a:moveTo>
                <a:lnTo>
                  <a:pt x="12470" y="0"/>
                </a:lnTo>
                <a:lnTo>
                  <a:pt x="0" y="0"/>
                </a:lnTo>
                <a:lnTo>
                  <a:pt x="0" y="21600"/>
                </a:lnTo>
                <a:lnTo>
                  <a:pt x="12756" y="21600"/>
                </a:lnTo>
                <a:lnTo>
                  <a:pt x="20210" y="18853"/>
                </a:lnTo>
                <a:cubicBezTo>
                  <a:pt x="21070" y="18539"/>
                  <a:pt x="21600" y="17942"/>
                  <a:pt x="21600" y="17301"/>
                </a:cubicBezTo>
                <a:lnTo>
                  <a:pt x="21600" y="4315"/>
                </a:lnTo>
                <a:cubicBezTo>
                  <a:pt x="21600" y="3666"/>
                  <a:pt x="21058" y="3065"/>
                  <a:pt x="20180" y="2751"/>
                </a:cubicBezTo>
                <a:close/>
              </a:path>
            </a:pathLst>
          </a:custGeom>
          <a:noFill/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</a:defRPr>
            </a:pPr>
            <a:endParaRPr sz="3000">
              <a:solidFill>
                <a:srgbClr val="FFFFFF"/>
              </a:solidFill>
            </a:endParaRPr>
          </a:p>
        </p:txBody>
      </p:sp>
      <p:sp>
        <p:nvSpPr>
          <p:cNvPr id="1048715" name="Rectangle 19"/>
          <p:cNvSpPr/>
          <p:nvPr userDrawn="1"/>
        </p:nvSpPr>
        <p:spPr>
          <a:xfrm>
            <a:off x="-4984" y="10846"/>
            <a:ext cx="5021328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97164" name="Picture 21"/>
          <p:cNvPicPr>
            <a:picLocks noChangeAspect="1"/>
          </p:cNvPicPr>
          <p:nvPr userDrawn="1"/>
        </p:nvPicPr>
        <p:blipFill rotWithShape="1">
          <a:blip r:embed="rId2"/>
          <a:srcRect l="2920"/>
          <a:stretch>
            <a:fillRect/>
          </a:stretch>
        </p:blipFill>
        <p:spPr>
          <a:xfrm>
            <a:off x="-3030" y="-16835"/>
            <a:ext cx="4350132" cy="6886276"/>
          </a:xfrm>
          <a:prstGeom prst="rect">
            <a:avLst/>
          </a:prstGeom>
        </p:spPr>
      </p:pic>
      <p:sp>
        <p:nvSpPr>
          <p:cNvPr id="1048716" name="Rectangle 22"/>
          <p:cNvSpPr/>
          <p:nvPr userDrawn="1"/>
        </p:nvSpPr>
        <p:spPr>
          <a:xfrm>
            <a:off x="-1774" y="-17431"/>
            <a:ext cx="4752357" cy="68862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17" name="Shape"/>
          <p:cNvSpPr/>
          <p:nvPr userDrawn="1"/>
        </p:nvSpPr>
        <p:spPr>
          <a:xfrm>
            <a:off x="2971800" y="-16835"/>
            <a:ext cx="9384233" cy="688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20" y="4005"/>
                </a:moveTo>
                <a:lnTo>
                  <a:pt x="3920" y="17611"/>
                </a:lnTo>
                <a:cubicBezTo>
                  <a:pt x="3920" y="18268"/>
                  <a:pt x="3658" y="18877"/>
                  <a:pt x="3228" y="19208"/>
                </a:cubicBezTo>
                <a:lnTo>
                  <a:pt x="122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3210" y="2396"/>
                </a:lnTo>
                <a:cubicBezTo>
                  <a:pt x="3649" y="2723"/>
                  <a:pt x="3920" y="3340"/>
                  <a:pt x="3920" y="4005"/>
                </a:cubicBezTo>
                <a:close/>
              </a:path>
            </a:pathLst>
          </a:custGeom>
          <a:solidFill>
            <a:srgbClr val="00346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</a:defRPr>
            </a:pPr>
            <a:endParaRPr sz="3000" dirty="0">
              <a:solidFill>
                <a:srgbClr val="FFFFFF"/>
              </a:solidFill>
            </a:endParaRPr>
          </a:p>
        </p:txBody>
      </p:sp>
      <p:grpSp>
        <p:nvGrpSpPr>
          <p:cNvPr id="129" name="Group 24"/>
          <p:cNvGrpSpPr/>
          <p:nvPr userDrawn="1"/>
        </p:nvGrpSpPr>
        <p:grpSpPr>
          <a:xfrm>
            <a:off x="9483643" y="2683436"/>
            <a:ext cx="1988063" cy="1823720"/>
            <a:chOff x="8479193" y="2773680"/>
            <a:chExt cx="1988063" cy="1823720"/>
          </a:xfrm>
        </p:grpSpPr>
        <p:sp>
          <p:nvSpPr>
            <p:cNvPr id="1048718" name="Regular Pentagon 17"/>
            <p:cNvSpPr/>
            <p:nvPr userDrawn="1"/>
          </p:nvSpPr>
          <p:spPr>
            <a:xfrm>
              <a:off x="8859056" y="2773680"/>
              <a:ext cx="1608200" cy="1531620"/>
            </a:xfrm>
            <a:prstGeom prst="pentagon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30" name="Group 26"/>
            <p:cNvGrpSpPr/>
            <p:nvPr userDrawn="1"/>
          </p:nvGrpSpPr>
          <p:grpSpPr>
            <a:xfrm>
              <a:off x="8479193" y="2781300"/>
              <a:ext cx="1905133" cy="1816100"/>
              <a:chOff x="7518400" y="2260599"/>
              <a:chExt cx="2811072" cy="2679701"/>
            </a:xfrm>
          </p:grpSpPr>
          <p:sp>
            <p:nvSpPr>
              <p:cNvPr id="1048719" name="Regular Pentagon 19"/>
              <p:cNvSpPr/>
              <p:nvPr userDrawn="1"/>
            </p:nvSpPr>
            <p:spPr>
              <a:xfrm>
                <a:off x="7875832" y="2260599"/>
                <a:ext cx="2453640" cy="2336800"/>
              </a:xfrm>
              <a:prstGeom prst="pentagon">
                <a:avLst/>
              </a:prstGeom>
              <a:noFill/>
              <a:ln w="76200">
                <a:solidFill>
                  <a:srgbClr val="F989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720" name="Rectangle 28"/>
              <p:cNvSpPr/>
              <p:nvPr userDrawn="1"/>
            </p:nvSpPr>
            <p:spPr>
              <a:xfrm>
                <a:off x="7518400" y="2260599"/>
                <a:ext cx="1270000" cy="2679701"/>
              </a:xfrm>
              <a:prstGeom prst="rect">
                <a:avLst/>
              </a:prstGeom>
              <a:solidFill>
                <a:srgbClr val="0034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48721" name="Google Shape;89;p3"/>
          <p:cNvSpPr/>
          <p:nvPr userDrawn="1"/>
        </p:nvSpPr>
        <p:spPr>
          <a:xfrm>
            <a:off x="4750583" y="3235579"/>
            <a:ext cx="191526" cy="191526"/>
          </a:xfrm>
          <a:prstGeom prst="ellipse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22" name="Title 1"/>
          <p:cNvSpPr>
            <a:spLocks noGrp="1"/>
          </p:cNvSpPr>
          <p:nvPr>
            <p:ph type="title"/>
          </p:nvPr>
        </p:nvSpPr>
        <p:spPr>
          <a:xfrm>
            <a:off x="4726965" y="2428181"/>
            <a:ext cx="6093435" cy="1816100"/>
          </a:xfrm>
        </p:spPr>
        <p:txBody>
          <a:bodyPr anchor="b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97165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166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60" name="Picture 27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423" name="Rectangle 26"/>
          <p:cNvSpPr/>
          <p:nvPr userDrawn="1"/>
        </p:nvSpPr>
        <p:spPr>
          <a:xfrm>
            <a:off x="0" y="0"/>
            <a:ext cx="5050971" cy="61769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561" name="Picture 25"/>
          <p:cNvPicPr>
            <a:picLocks noChangeAspect="1"/>
          </p:cNvPicPr>
          <p:nvPr userDrawn="1"/>
        </p:nvPicPr>
        <p:blipFill>
          <a:blip r:embed="rId3">
            <a:alphaModFix amt="2000"/>
          </a:blip>
          <a:stretch>
            <a:fillRect/>
          </a:stretch>
        </p:blipFill>
        <p:spPr>
          <a:xfrm>
            <a:off x="2745154" y="47171"/>
            <a:ext cx="6858000" cy="6858000"/>
          </a:xfrm>
          <a:prstGeom prst="rect">
            <a:avLst/>
          </a:prstGeom>
        </p:spPr>
      </p:pic>
      <p:pic>
        <p:nvPicPr>
          <p:cNvPr id="2097562" name="Picture 13"/>
          <p:cNvPicPr>
            <a:picLocks noChangeAspect="1"/>
          </p:cNvPicPr>
          <p:nvPr userDrawn="1"/>
        </p:nvPicPr>
        <p:blipFill rotWithShape="1">
          <a:blip r:embed="rId4">
            <a:alphaModFix amt="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sp>
        <p:nvSpPr>
          <p:cNvPr id="1049424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425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42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97563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pic>
        <p:nvPicPr>
          <p:cNvPr id="2097564" name="Picture 2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  <p:grpSp>
        <p:nvGrpSpPr>
          <p:cNvPr id="314" name="Group 14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427" name="Rectangle 15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428" name="Rectangle 16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429" name="TextBox 17"/>
          <p:cNvSpPr txBox="1"/>
          <p:nvPr userDrawn="1"/>
        </p:nvSpPr>
        <p:spPr>
          <a:xfrm>
            <a:off x="10356135" y="6493411"/>
            <a:ext cx="17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9430" name="TextBox 19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14"/>
          <p:cNvPicPr>
            <a:picLocks noChangeAspect="1"/>
          </p:cNvPicPr>
          <p:nvPr userDrawn="1"/>
        </p:nvPicPr>
        <p:blipFill rotWithShape="1">
          <a:blip r:embed="rId2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8579" name="Rectangle 9"/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927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580" name="Title 1"/>
          <p:cNvSpPr>
            <a:spLocks noGrp="1"/>
          </p:cNvSpPr>
          <p:nvPr>
            <p:ph type="ctrTitle"/>
          </p:nvPr>
        </p:nvSpPr>
        <p:spPr>
          <a:xfrm>
            <a:off x="1524000" y="1803251"/>
            <a:ext cx="9144000" cy="190976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581" name="Subtitle 2"/>
          <p:cNvSpPr>
            <a:spLocks noGrp="1"/>
          </p:cNvSpPr>
          <p:nvPr>
            <p:ph type="subTitle" idx="1"/>
          </p:nvPr>
        </p:nvSpPr>
        <p:spPr>
          <a:xfrm>
            <a:off x="1524000" y="3805089"/>
            <a:ext cx="9144000" cy="86147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97153" name="Picture 19"/>
          <p:cNvPicPr>
            <a:picLocks noChangeAspect="1"/>
          </p:cNvPicPr>
          <p:nvPr userDrawn="1"/>
        </p:nvPicPr>
        <p:blipFill rotWithShape="1">
          <a:blip r:embed="rId3"/>
          <a:srcRect l="-6297" r="-28189"/>
          <a:stretch>
            <a:fillRect/>
          </a:stretch>
        </p:blipFill>
        <p:spPr>
          <a:xfrm>
            <a:off x="-320619" y="-349019"/>
            <a:ext cx="3728837" cy="1412122"/>
          </a:xfrm>
          <a:prstGeom prst="rect">
            <a:avLst/>
          </a:prstGeom>
        </p:spPr>
      </p:pic>
      <p:pic>
        <p:nvPicPr>
          <p:cNvPr id="2097154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155" name="Picture 6"/>
          <p:cNvPicPr>
            <a:picLocks noChangeAspect="1"/>
          </p:cNvPicPr>
          <p:nvPr userDrawn="1"/>
        </p:nvPicPr>
        <p:blipFill rotWithShape="1">
          <a:blip r:embed="rId5"/>
          <a:srcRect l="-42807" t="-85927" r="-24317" b="-32314"/>
          <a:stretch>
            <a:fillRect/>
          </a:stretch>
        </p:blipFill>
        <p:spPr>
          <a:xfrm>
            <a:off x="10283001" y="5677705"/>
            <a:ext cx="2140192" cy="1226329"/>
          </a:xfrm>
          <a:prstGeom prst="rect">
            <a:avLst/>
          </a:prstGeom>
        </p:spPr>
      </p:pic>
      <p:pic>
        <p:nvPicPr>
          <p:cNvPr id="2097156" name="Picture 10"/>
          <p:cNvPicPr>
            <a:picLocks noChangeAspect="1"/>
          </p:cNvPicPr>
          <p:nvPr userDrawn="1"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-95249" y="-206958"/>
            <a:ext cx="12662126" cy="71004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43" name="Picture 8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44" name="Picture 14"/>
          <p:cNvPicPr>
            <a:picLocks noChangeAspect="1"/>
          </p:cNvPicPr>
          <p:nvPr userDrawn="1"/>
        </p:nvPicPr>
        <p:blipFill rotWithShape="1">
          <a:blip r:embed="rId3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9570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61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571" name="Google Shape;89;p3"/>
          <p:cNvSpPr/>
          <p:nvPr userDrawn="1"/>
        </p:nvSpPr>
        <p:spPr>
          <a:xfrm>
            <a:off x="4750583" y="3235579"/>
            <a:ext cx="191526" cy="191526"/>
          </a:xfrm>
          <a:prstGeom prst="ellipse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57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16980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57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28431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97645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1544" y="-349018"/>
            <a:ext cx="2772702" cy="1412122"/>
          </a:xfrm>
          <a:prstGeom prst="rect">
            <a:avLst/>
          </a:prstGeom>
        </p:spPr>
      </p:pic>
      <p:pic>
        <p:nvPicPr>
          <p:cNvPr id="2097646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158" name="Picture 10"/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8587" name="Title 1"/>
          <p:cNvSpPr>
            <a:spLocks noGrp="1"/>
          </p:cNvSpPr>
          <p:nvPr>
            <p:ph type="title"/>
          </p:nvPr>
        </p:nvSpPr>
        <p:spPr>
          <a:xfrm>
            <a:off x="1545673" y="792112"/>
            <a:ext cx="9100654" cy="898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>
          <a:xfrm>
            <a:off x="1545672" y="1825625"/>
            <a:ext cx="910065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159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87" name="Group 11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8589" name="Rectangle 12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590" name="Rectangle 13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591" name="TextBox 16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160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sp>
        <p:nvSpPr>
          <p:cNvPr id="104859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07E77-5AAF-B248-BAB1-2C37DA54C023}" type="datetimeFigureOut">
              <a:rPr lang="en-US" smtClean="0"/>
              <a:t>4/9/2025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23" name="Picture 10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24" name="Picture 14"/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544" name="Title 1"/>
          <p:cNvSpPr>
            <a:spLocks noGrp="1"/>
          </p:cNvSpPr>
          <p:nvPr>
            <p:ph type="title"/>
          </p:nvPr>
        </p:nvSpPr>
        <p:spPr>
          <a:xfrm>
            <a:off x="1545673" y="792112"/>
            <a:ext cx="9100654" cy="898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9545" name="Content Placeholder 2"/>
          <p:cNvSpPr>
            <a:spLocks noGrp="1"/>
          </p:cNvSpPr>
          <p:nvPr>
            <p:ph idx="1"/>
          </p:nvPr>
        </p:nvSpPr>
        <p:spPr>
          <a:xfrm>
            <a:off x="1545672" y="1825625"/>
            <a:ext cx="910065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625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350" name="Group 11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46" name="Rectangle 12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47" name="Rectangle 13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48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1F07E77-5AAF-B248-BAB1-2C37DA54C02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49549" name="TextBox 16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26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99" name="Picture 21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512" name="Rectangle 3"/>
          <p:cNvSpPr/>
          <p:nvPr userDrawn="1"/>
        </p:nvSpPr>
        <p:spPr>
          <a:xfrm>
            <a:off x="0" y="1825625"/>
            <a:ext cx="12192000" cy="4351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513" name="Title 1"/>
          <p:cNvSpPr>
            <a:spLocks noGrp="1"/>
          </p:cNvSpPr>
          <p:nvPr>
            <p:ph type="title"/>
          </p:nvPr>
        </p:nvSpPr>
        <p:spPr>
          <a:xfrm>
            <a:off x="1545673" y="792112"/>
            <a:ext cx="9100654" cy="898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9514" name="Content Placeholder 2"/>
          <p:cNvSpPr>
            <a:spLocks noGrp="1"/>
          </p:cNvSpPr>
          <p:nvPr>
            <p:ph idx="1"/>
          </p:nvPr>
        </p:nvSpPr>
        <p:spPr>
          <a:xfrm>
            <a:off x="1545672" y="1825625"/>
            <a:ext cx="9100655" cy="435133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600" name="Picture 12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-4934" y="0"/>
            <a:ext cx="12187066" cy="6858000"/>
          </a:xfrm>
          <a:prstGeom prst="rect">
            <a:avLst/>
          </a:prstGeom>
        </p:spPr>
      </p:pic>
      <p:pic>
        <p:nvPicPr>
          <p:cNvPr id="2097601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339" name="Group 17"/>
          <p:cNvGrpSpPr/>
          <p:nvPr userDrawn="1"/>
        </p:nvGrpSpPr>
        <p:grpSpPr>
          <a:xfrm>
            <a:off x="0" y="6602187"/>
            <a:ext cx="10322956" cy="117476"/>
            <a:chOff x="0" y="6494462"/>
            <a:chExt cx="8465128" cy="114156"/>
          </a:xfrm>
        </p:grpSpPr>
        <p:sp>
          <p:nvSpPr>
            <p:cNvPr id="1049515" name="Rectangle 18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16" name="Rectangle 19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17" name="TextBox 11"/>
          <p:cNvSpPr txBox="1"/>
          <p:nvPr userDrawn="1"/>
        </p:nvSpPr>
        <p:spPr>
          <a:xfrm>
            <a:off x="10356135" y="64838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02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38" name="Picture 12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39" name="Picture 24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40" name="Picture 16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564" name="Title 1"/>
          <p:cNvSpPr>
            <a:spLocks noGrp="1"/>
          </p:cNvSpPr>
          <p:nvPr>
            <p:ph type="title"/>
          </p:nvPr>
        </p:nvSpPr>
        <p:spPr>
          <a:xfrm>
            <a:off x="1886673" y="365125"/>
            <a:ext cx="875965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56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566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641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357" name="Group 19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67" name="Rectangle 20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68" name="Rectangle 21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69" name="TextBox 11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42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8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168" name="Picture 14"/>
          <p:cNvPicPr>
            <a:picLocks noChangeAspect="1"/>
          </p:cNvPicPr>
          <p:nvPr userDrawn="1"/>
        </p:nvPicPr>
        <p:blipFill rotWithShape="1">
          <a:blip r:embed="rId3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8728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61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729" name="Google Shape;89;p3"/>
          <p:cNvSpPr/>
          <p:nvPr userDrawn="1"/>
        </p:nvSpPr>
        <p:spPr>
          <a:xfrm>
            <a:off x="4750583" y="3235579"/>
            <a:ext cx="191526" cy="191526"/>
          </a:xfrm>
          <a:prstGeom prst="ellipse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30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16980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731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28431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97169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1544" y="-349018"/>
            <a:ext cx="2772702" cy="1412122"/>
          </a:xfrm>
          <a:prstGeom prst="rect">
            <a:avLst/>
          </a:prstGeom>
        </p:spPr>
      </p:pic>
      <p:pic>
        <p:nvPicPr>
          <p:cNvPr id="2097170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13" name="Picture 24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528" name="Rectangle 18"/>
          <p:cNvSpPr/>
          <p:nvPr userDrawn="1"/>
        </p:nvSpPr>
        <p:spPr>
          <a:xfrm>
            <a:off x="6096000" y="1690687"/>
            <a:ext cx="6096000" cy="44862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614" name="Picture 16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-4934" y="0"/>
            <a:ext cx="12187066" cy="6858000"/>
          </a:xfrm>
          <a:prstGeom prst="rect">
            <a:avLst/>
          </a:prstGeom>
        </p:spPr>
      </p:pic>
      <p:sp>
        <p:nvSpPr>
          <p:cNvPr id="1049529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530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53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9532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615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sp>
        <p:nvSpPr>
          <p:cNvPr id="1049533" name="Title 1"/>
          <p:cNvSpPr>
            <a:spLocks noGrp="1"/>
          </p:cNvSpPr>
          <p:nvPr>
            <p:ph type="title"/>
          </p:nvPr>
        </p:nvSpPr>
        <p:spPr>
          <a:xfrm>
            <a:off x="1836594" y="365125"/>
            <a:ext cx="88097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46" name="Group 20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34" name="Rectangle 21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35" name="Rectangle 22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36" name="TextBox 15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16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03" name="Picture 11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pic>
        <p:nvPicPr>
          <p:cNvPr id="2097604" name="Picture 19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05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sp>
        <p:nvSpPr>
          <p:cNvPr id="1049518" name="Title 1"/>
          <p:cNvSpPr>
            <a:spLocks noGrp="1"/>
          </p:cNvSpPr>
          <p:nvPr>
            <p:ph type="title"/>
          </p:nvPr>
        </p:nvSpPr>
        <p:spPr>
          <a:xfrm>
            <a:off x="2042039" y="365125"/>
            <a:ext cx="81693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41" name="Group 15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519" name="Rectangle 16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20" name="Rectangle 17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21" name="TextBox 9"/>
          <p:cNvSpPr txBox="1"/>
          <p:nvPr userDrawn="1"/>
        </p:nvSpPr>
        <p:spPr>
          <a:xfrm>
            <a:off x="10356135" y="6493411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06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31" name="Picture 11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pic>
        <p:nvPicPr>
          <p:cNvPr id="2097632" name="Picture 19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33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sp>
        <p:nvSpPr>
          <p:cNvPr id="1049556" name="Title 1"/>
          <p:cNvSpPr>
            <a:spLocks noGrp="1"/>
          </p:cNvSpPr>
          <p:nvPr>
            <p:ph type="title"/>
          </p:nvPr>
        </p:nvSpPr>
        <p:spPr>
          <a:xfrm>
            <a:off x="2042039" y="365125"/>
            <a:ext cx="81693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54" name="Group 15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557" name="Rectangle 16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58" name="Rectangle 17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59" name="TextBox 9"/>
          <p:cNvSpPr txBox="1"/>
          <p:nvPr userDrawn="1"/>
        </p:nvSpPr>
        <p:spPr>
          <a:xfrm>
            <a:off x="10356135" y="6493411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07" name="Picture 8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pic>
        <p:nvPicPr>
          <p:cNvPr id="2097608" name="Picture 16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grpSp>
        <p:nvGrpSpPr>
          <p:cNvPr id="343" name="Group 12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22" name="Rectangle 13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23" name="Rectangle 14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24" name="TextBox 7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27" name="Picture 20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28" name="Picture 12"/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sp>
        <p:nvSpPr>
          <p:cNvPr id="1049550" name="Title 1"/>
          <p:cNvSpPr>
            <a:spLocks noGrp="1"/>
          </p:cNvSpPr>
          <p:nvPr>
            <p:ph type="title"/>
          </p:nvPr>
        </p:nvSpPr>
        <p:spPr>
          <a:xfrm>
            <a:off x="839788" y="893124"/>
            <a:ext cx="3932237" cy="1164275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551" name="Content Placeholder 2"/>
          <p:cNvSpPr>
            <a:spLocks noGrp="1"/>
          </p:cNvSpPr>
          <p:nvPr>
            <p:ph idx="1"/>
          </p:nvPr>
        </p:nvSpPr>
        <p:spPr>
          <a:xfrm>
            <a:off x="5183188" y="792112"/>
            <a:ext cx="6172200" cy="50689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55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97629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352" name="Group 16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53" name="Rectangle 17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54" name="Rectangle 18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55" name="TextBox 11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30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09" name="Picture 14"/>
          <p:cNvPicPr>
            <a:picLocks noChangeAspect="1"/>
          </p:cNvPicPr>
          <p:nvPr userDrawn="1"/>
        </p:nvPicPr>
        <p:blipFill rotWithShape="1">
          <a:blip r:embed="rId2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9525" name="Rectangle 9"/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9272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7610" name="Picture 7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526" name="Title 1"/>
          <p:cNvSpPr>
            <a:spLocks noGrp="1"/>
          </p:cNvSpPr>
          <p:nvPr>
            <p:ph type="ctrTitle"/>
          </p:nvPr>
        </p:nvSpPr>
        <p:spPr>
          <a:xfrm>
            <a:off x="1524000" y="2528894"/>
            <a:ext cx="9144000" cy="190976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527" name="Subtitle 2"/>
          <p:cNvSpPr>
            <a:spLocks noGrp="1"/>
          </p:cNvSpPr>
          <p:nvPr>
            <p:ph type="subTitle" idx="1"/>
          </p:nvPr>
        </p:nvSpPr>
        <p:spPr>
          <a:xfrm>
            <a:off x="1524000" y="4530732"/>
            <a:ext cx="9144000" cy="86147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97611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6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34" name="Picture 8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35" name="Picture 14"/>
          <p:cNvPicPr>
            <a:picLocks noChangeAspect="1"/>
          </p:cNvPicPr>
          <p:nvPr userDrawn="1"/>
        </p:nvPicPr>
        <p:blipFill rotWithShape="1">
          <a:blip r:embed="rId3"/>
          <a:srcRect l="53083" r="9597" b="480"/>
          <a:stretch>
            <a:fillRect/>
          </a:stretch>
        </p:blipFill>
        <p:spPr>
          <a:xfrm rot="16200000">
            <a:off x="2667001" y="-2667003"/>
            <a:ext cx="6857999" cy="12192001"/>
          </a:xfrm>
          <a:prstGeom prst="rect">
            <a:avLst/>
          </a:prstGeom>
        </p:spPr>
      </p:pic>
      <p:sp>
        <p:nvSpPr>
          <p:cNvPr id="1049560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618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561" name="Google Shape;89;p3"/>
          <p:cNvSpPr/>
          <p:nvPr userDrawn="1"/>
        </p:nvSpPr>
        <p:spPr>
          <a:xfrm>
            <a:off x="4750583" y="3235579"/>
            <a:ext cx="191526" cy="191526"/>
          </a:xfrm>
          <a:prstGeom prst="ellipse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56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16980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56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28431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97636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0230" y="230185"/>
            <a:ext cx="1265734" cy="561924"/>
          </a:xfrm>
          <a:prstGeom prst="rect">
            <a:avLst/>
          </a:prstGeom>
        </p:spPr>
      </p:pic>
      <p:pic>
        <p:nvPicPr>
          <p:cNvPr id="2097637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617" name="Picture 14"/>
          <p:cNvPicPr>
            <a:picLocks noChangeAspect="1"/>
          </p:cNvPicPr>
          <p:nvPr userDrawn="1"/>
        </p:nvPicPr>
        <p:blipFill rotWithShape="1">
          <a:blip r:embed="rId2"/>
          <a:srcRect l="25203" r="29622"/>
          <a:stretch>
            <a:fillRect/>
          </a:stretch>
        </p:blipFill>
        <p:spPr>
          <a:xfrm>
            <a:off x="10160" y="0"/>
            <a:ext cx="5043470" cy="6224015"/>
          </a:xfrm>
          <a:prstGeom prst="rect">
            <a:avLst/>
          </a:prstGeom>
        </p:spPr>
      </p:pic>
      <p:pic>
        <p:nvPicPr>
          <p:cNvPr id="2097618" name="Picture 27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619" name="Picture 13"/>
          <p:cNvPicPr>
            <a:picLocks noChangeAspect="1"/>
          </p:cNvPicPr>
          <p:nvPr userDrawn="1"/>
        </p:nvPicPr>
        <p:blipFill rotWithShape="1">
          <a:blip r:embed="rId4">
            <a:alphaModFix amt="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sp>
        <p:nvSpPr>
          <p:cNvPr id="1049537" name="Rectangle 26"/>
          <p:cNvSpPr/>
          <p:nvPr userDrawn="1"/>
        </p:nvSpPr>
        <p:spPr>
          <a:xfrm>
            <a:off x="0" y="0"/>
            <a:ext cx="5050971" cy="6224015"/>
          </a:xfrm>
          <a:prstGeom prst="rect">
            <a:avLst/>
          </a:prstGeom>
          <a:solidFill>
            <a:srgbClr val="003465">
              <a:alpha val="6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620" name="Picture 25"/>
          <p:cNvPicPr>
            <a:picLocks noChangeAspect="1"/>
          </p:cNvPicPr>
          <p:nvPr userDrawn="1"/>
        </p:nvPicPr>
        <p:blipFill>
          <a:blip r:embed="rId5">
            <a:alphaModFix amt="2000"/>
          </a:blip>
          <a:stretch>
            <a:fillRect/>
          </a:stretch>
        </p:blipFill>
        <p:spPr>
          <a:xfrm>
            <a:off x="2745154" y="47171"/>
            <a:ext cx="6858000" cy="6858000"/>
          </a:xfrm>
          <a:prstGeom prst="rect">
            <a:avLst/>
          </a:prstGeom>
        </p:spPr>
      </p:pic>
      <p:sp>
        <p:nvSpPr>
          <p:cNvPr id="1049538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539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4954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97621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grpSp>
        <p:nvGrpSpPr>
          <p:cNvPr id="348" name="Group 22"/>
          <p:cNvGrpSpPr/>
          <p:nvPr userDrawn="1"/>
        </p:nvGrpSpPr>
        <p:grpSpPr>
          <a:xfrm>
            <a:off x="0" y="6487887"/>
            <a:ext cx="10322956" cy="117476"/>
            <a:chOff x="0" y="6494462"/>
            <a:chExt cx="8465128" cy="114156"/>
          </a:xfrm>
        </p:grpSpPr>
        <p:sp>
          <p:nvSpPr>
            <p:cNvPr id="1049541" name="Rectangle 23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542" name="Rectangle 24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543" name="TextBox 12"/>
          <p:cNvSpPr txBox="1"/>
          <p:nvPr userDrawn="1"/>
        </p:nvSpPr>
        <p:spPr>
          <a:xfrm>
            <a:off x="10356135" y="6369586"/>
            <a:ext cx="2390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pic>
        <p:nvPicPr>
          <p:cNvPr id="2097622" name="Picture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7641" y="207667"/>
            <a:ext cx="1266174" cy="5555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Rectangle 3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93" name="Rectangle 35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ysClr val="window" lastClr="FFFFFF">
                  <a:alpha val="19000"/>
                </a:sysClr>
              </a:gs>
              <a:gs pos="100000">
                <a:srgbClr val="545D65"/>
              </a:gs>
            </a:gsLst>
            <a:lin ang="6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94" name="Rectangle 36"/>
          <p:cNvSpPr/>
          <p:nvPr userDrawn="1"/>
        </p:nvSpPr>
        <p:spPr>
          <a:xfrm>
            <a:off x="5717835" y="0"/>
            <a:ext cx="5639832" cy="6858000"/>
          </a:xfrm>
          <a:prstGeom prst="rect">
            <a:avLst/>
          </a:prstGeom>
          <a:solidFill>
            <a:sysClr val="window" lastClr="FFFFFF">
              <a:alpha val="4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95" name="Rectangle 39"/>
          <p:cNvSpPr/>
          <p:nvPr userDrawn="1"/>
        </p:nvSpPr>
        <p:spPr>
          <a:xfrm>
            <a:off x="6059488" y="6160743"/>
            <a:ext cx="6132512" cy="224487"/>
          </a:xfrm>
          <a:prstGeom prst="rect">
            <a:avLst/>
          </a:prstGeom>
          <a:solidFill>
            <a:srgbClr val="F989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696" name="Rectangle 9"/>
          <p:cNvSpPr txBox="1">
            <a:spLocks noChangeArrowheads="1"/>
          </p:cNvSpPr>
          <p:nvPr userDrawn="1"/>
        </p:nvSpPr>
        <p:spPr bwMode="auto">
          <a:xfrm>
            <a:off x="6059487" y="4643673"/>
            <a:ext cx="4956527" cy="10156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3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G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edung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Djuanda II Lantai 4–13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Jl. Dr. Wahidin No. 1 Jakarta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10710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Telp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50" charset="0"/>
                <a:ea typeface="+mj-ea"/>
                <a:cs typeface="+mj-cs"/>
              </a:rPr>
              <a:t> (021) 3865430</a:t>
            </a:r>
          </a:p>
        </p:txBody>
      </p:sp>
      <p:grpSp>
        <p:nvGrpSpPr>
          <p:cNvPr id="105" name="Group 42"/>
          <p:cNvGrpSpPr/>
          <p:nvPr userDrawn="1"/>
        </p:nvGrpSpPr>
        <p:grpSpPr>
          <a:xfrm>
            <a:off x="887510" y="6551933"/>
            <a:ext cx="10343956" cy="447040"/>
            <a:chOff x="-332636" y="3104382"/>
            <a:chExt cx="7757967" cy="447040"/>
          </a:xfrm>
        </p:grpSpPr>
        <p:grpSp>
          <p:nvGrpSpPr>
            <p:cNvPr id="106" name="Group 43"/>
            <p:cNvGrpSpPr/>
            <p:nvPr userDrawn="1"/>
          </p:nvGrpSpPr>
          <p:grpSpPr>
            <a:xfrm>
              <a:off x="3708425" y="3106257"/>
              <a:ext cx="1135920" cy="276999"/>
              <a:chOff x="2469212" y="4934092"/>
              <a:chExt cx="1135920" cy="276999"/>
            </a:xfrm>
          </p:grpSpPr>
          <p:pic>
            <p:nvPicPr>
              <p:cNvPr id="2097161" name="Picture 55"/>
              <p:cNvPicPr>
                <a:picLocks noChangeAspect="1"/>
              </p:cNvPicPr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69212" y="4969561"/>
                <a:ext cx="174185" cy="174185"/>
              </a:xfrm>
              <a:prstGeom prst="rect">
                <a:avLst/>
              </a:prstGeom>
            </p:spPr>
          </p:pic>
          <p:sp>
            <p:nvSpPr>
              <p:cNvPr id="1048697" name="TextBox 56"/>
              <p:cNvSpPr txBox="1"/>
              <p:nvPr userDrawn="1"/>
            </p:nvSpPr>
            <p:spPr>
              <a:xfrm>
                <a:off x="2640126" y="4934092"/>
                <a:ext cx="9650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itjenkemenkeu</a:t>
                </a:r>
              </a:p>
            </p:txBody>
          </p:sp>
        </p:grpSp>
        <p:grpSp>
          <p:nvGrpSpPr>
            <p:cNvPr id="107" name="Group 44"/>
            <p:cNvGrpSpPr/>
            <p:nvPr userDrawn="1"/>
          </p:nvGrpSpPr>
          <p:grpSpPr>
            <a:xfrm>
              <a:off x="2509835" y="3104382"/>
              <a:ext cx="1109516" cy="276999"/>
              <a:chOff x="1819118" y="4894372"/>
              <a:chExt cx="1109516" cy="276999"/>
            </a:xfrm>
          </p:grpSpPr>
          <p:sp>
            <p:nvSpPr>
              <p:cNvPr id="1048698" name="Freeform 42"/>
              <p:cNvSpPr/>
              <p:nvPr userDrawn="1"/>
            </p:nvSpPr>
            <p:spPr>
              <a:xfrm>
                <a:off x="1819118" y="4942092"/>
                <a:ext cx="161557" cy="143907"/>
              </a:xfrm>
              <a:custGeom>
                <a:avLst/>
                <a:gdLst/>
                <a:ahLst/>
                <a:cxnLst/>
                <a:rect l="l" t="t" r="r" b="b"/>
                <a:pathLst>
                  <a:path w="443976" h="360589">
                    <a:moveTo>
                      <a:pt x="307346" y="0"/>
                    </a:moveTo>
                    <a:cubicBezTo>
                      <a:pt x="333639" y="0"/>
                      <a:pt x="355800" y="9578"/>
                      <a:pt x="373830" y="28734"/>
                    </a:cubicBezTo>
                    <a:cubicBezTo>
                      <a:pt x="394301" y="24790"/>
                      <a:pt x="413551" y="17466"/>
                      <a:pt x="431581" y="6761"/>
                    </a:cubicBezTo>
                    <a:cubicBezTo>
                      <a:pt x="424632" y="28359"/>
                      <a:pt x="411298" y="45074"/>
                      <a:pt x="391578" y="56905"/>
                    </a:cubicBezTo>
                    <a:cubicBezTo>
                      <a:pt x="409044" y="55027"/>
                      <a:pt x="426510" y="50332"/>
                      <a:pt x="443976" y="42820"/>
                    </a:cubicBezTo>
                    <a:cubicBezTo>
                      <a:pt x="431392" y="61225"/>
                      <a:pt x="416180" y="76907"/>
                      <a:pt x="398339" y="89866"/>
                    </a:cubicBezTo>
                    <a:cubicBezTo>
                      <a:pt x="398526" y="92495"/>
                      <a:pt x="398620" y="96439"/>
                      <a:pt x="398620" y="101697"/>
                    </a:cubicBezTo>
                    <a:cubicBezTo>
                      <a:pt x="398620" y="126112"/>
                      <a:pt x="395052" y="150480"/>
                      <a:pt x="387915" y="174801"/>
                    </a:cubicBezTo>
                    <a:cubicBezTo>
                      <a:pt x="380778" y="199122"/>
                      <a:pt x="369933" y="222457"/>
                      <a:pt x="355378" y="244806"/>
                    </a:cubicBezTo>
                    <a:cubicBezTo>
                      <a:pt x="340823" y="267155"/>
                      <a:pt x="323497" y="286922"/>
                      <a:pt x="303402" y="304106"/>
                    </a:cubicBezTo>
                    <a:cubicBezTo>
                      <a:pt x="283307" y="321291"/>
                      <a:pt x="259080" y="335001"/>
                      <a:pt x="230722" y="345236"/>
                    </a:cubicBezTo>
                    <a:cubicBezTo>
                      <a:pt x="202362" y="355471"/>
                      <a:pt x="172032" y="360589"/>
                      <a:pt x="139728" y="360589"/>
                    </a:cubicBezTo>
                    <a:cubicBezTo>
                      <a:pt x="88832" y="360589"/>
                      <a:pt x="42256" y="346973"/>
                      <a:pt x="0" y="319741"/>
                    </a:cubicBezTo>
                    <a:cubicBezTo>
                      <a:pt x="6574" y="320492"/>
                      <a:pt x="13898" y="320868"/>
                      <a:pt x="21974" y="320868"/>
                    </a:cubicBezTo>
                    <a:cubicBezTo>
                      <a:pt x="64230" y="320868"/>
                      <a:pt x="101886" y="307909"/>
                      <a:pt x="134940" y="281992"/>
                    </a:cubicBezTo>
                    <a:cubicBezTo>
                      <a:pt x="115220" y="281616"/>
                      <a:pt x="97566" y="275560"/>
                      <a:pt x="81978" y="263822"/>
                    </a:cubicBezTo>
                    <a:cubicBezTo>
                      <a:pt x="66390" y="252084"/>
                      <a:pt x="55685" y="237106"/>
                      <a:pt x="49863" y="218889"/>
                    </a:cubicBezTo>
                    <a:cubicBezTo>
                      <a:pt x="56060" y="219828"/>
                      <a:pt x="61788" y="220297"/>
                      <a:pt x="67048" y="220297"/>
                    </a:cubicBezTo>
                    <a:cubicBezTo>
                      <a:pt x="75122" y="220297"/>
                      <a:pt x="83105" y="219264"/>
                      <a:pt x="90992" y="217199"/>
                    </a:cubicBezTo>
                    <a:cubicBezTo>
                      <a:pt x="69958" y="212879"/>
                      <a:pt x="52539" y="202409"/>
                      <a:pt x="38736" y="185788"/>
                    </a:cubicBezTo>
                    <a:cubicBezTo>
                      <a:pt x="24932" y="169167"/>
                      <a:pt x="18030" y="149870"/>
                      <a:pt x="18030" y="127896"/>
                    </a:cubicBezTo>
                    <a:lnTo>
                      <a:pt x="18030" y="126770"/>
                    </a:lnTo>
                    <a:cubicBezTo>
                      <a:pt x="30800" y="133906"/>
                      <a:pt x="44510" y="137756"/>
                      <a:pt x="59160" y="138320"/>
                    </a:cubicBezTo>
                    <a:cubicBezTo>
                      <a:pt x="46764" y="130056"/>
                      <a:pt x="36904" y="119257"/>
                      <a:pt x="29580" y="105923"/>
                    </a:cubicBezTo>
                    <a:cubicBezTo>
                      <a:pt x="22256" y="92589"/>
                      <a:pt x="18593" y="78128"/>
                      <a:pt x="18593" y="62540"/>
                    </a:cubicBezTo>
                    <a:cubicBezTo>
                      <a:pt x="18593" y="46013"/>
                      <a:pt x="22724" y="30706"/>
                      <a:pt x="30988" y="16621"/>
                    </a:cubicBezTo>
                    <a:cubicBezTo>
                      <a:pt x="53713" y="44604"/>
                      <a:pt x="81367" y="67000"/>
                      <a:pt x="113952" y="83809"/>
                    </a:cubicBezTo>
                    <a:cubicBezTo>
                      <a:pt x="146536" y="100617"/>
                      <a:pt x="181422" y="109961"/>
                      <a:pt x="218608" y="111839"/>
                    </a:cubicBezTo>
                    <a:cubicBezTo>
                      <a:pt x="217104" y="104702"/>
                      <a:pt x="216354" y="97753"/>
                      <a:pt x="216354" y="90992"/>
                    </a:cubicBezTo>
                    <a:cubicBezTo>
                      <a:pt x="216354" y="65826"/>
                      <a:pt x="225228" y="44369"/>
                      <a:pt x="242975" y="26621"/>
                    </a:cubicBezTo>
                    <a:cubicBezTo>
                      <a:pt x="260723" y="8874"/>
                      <a:pt x="282180" y="0"/>
                      <a:pt x="307346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013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699" name="TextBox 54"/>
              <p:cNvSpPr txBox="1"/>
              <p:nvPr userDrawn="1"/>
            </p:nvSpPr>
            <p:spPr>
              <a:xfrm>
                <a:off x="1953651" y="4894372"/>
                <a:ext cx="9749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tjen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emenkeu</a:t>
                </a:r>
              </a:p>
            </p:txBody>
          </p:sp>
        </p:grpSp>
        <p:grpSp>
          <p:nvGrpSpPr>
            <p:cNvPr id="108" name="Group 45"/>
            <p:cNvGrpSpPr/>
            <p:nvPr userDrawn="1"/>
          </p:nvGrpSpPr>
          <p:grpSpPr>
            <a:xfrm>
              <a:off x="1411603" y="3104895"/>
              <a:ext cx="1107225" cy="276999"/>
              <a:chOff x="1270776" y="4894885"/>
              <a:chExt cx="1107225" cy="276999"/>
            </a:xfrm>
          </p:grpSpPr>
          <p:sp>
            <p:nvSpPr>
              <p:cNvPr id="1048700" name="TextBox 51"/>
              <p:cNvSpPr txBox="1"/>
              <p:nvPr userDrawn="1"/>
            </p:nvSpPr>
            <p:spPr>
              <a:xfrm>
                <a:off x="1375546" y="4894885"/>
                <a:ext cx="10024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tjen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emenkeu</a:t>
                </a:r>
              </a:p>
            </p:txBody>
          </p:sp>
          <p:sp>
            <p:nvSpPr>
              <p:cNvPr id="1048701" name="Freeform 41"/>
              <p:cNvSpPr/>
              <p:nvPr userDrawn="1"/>
            </p:nvSpPr>
            <p:spPr>
              <a:xfrm>
                <a:off x="1270776" y="4917449"/>
                <a:ext cx="106542" cy="195517"/>
              </a:xfrm>
              <a:custGeom>
                <a:avLst/>
                <a:gdLst/>
                <a:ahLst/>
                <a:cxnLst/>
                <a:rect l="l" t="t" r="r" b="b"/>
                <a:pathLst>
                  <a:path w="243398" h="468766">
                    <a:moveTo>
                      <a:pt x="179168" y="0"/>
                    </a:moveTo>
                    <a:cubicBezTo>
                      <a:pt x="206776" y="0"/>
                      <a:pt x="228186" y="1127"/>
                      <a:pt x="243398" y="3381"/>
                    </a:cubicBezTo>
                    <a:lnTo>
                      <a:pt x="243398" y="77752"/>
                    </a:lnTo>
                    <a:lnTo>
                      <a:pt x="199169" y="77752"/>
                    </a:lnTo>
                    <a:cubicBezTo>
                      <a:pt x="183018" y="77752"/>
                      <a:pt x="172125" y="81133"/>
                      <a:pt x="166491" y="87894"/>
                    </a:cubicBezTo>
                    <a:cubicBezTo>
                      <a:pt x="160857" y="94655"/>
                      <a:pt x="158040" y="104796"/>
                      <a:pt x="158040" y="118318"/>
                    </a:cubicBezTo>
                    <a:lnTo>
                      <a:pt x="158040" y="171562"/>
                    </a:lnTo>
                    <a:lnTo>
                      <a:pt x="240581" y="171562"/>
                    </a:lnTo>
                    <a:lnTo>
                      <a:pt x="229594" y="254948"/>
                    </a:lnTo>
                    <a:lnTo>
                      <a:pt x="158040" y="254948"/>
                    </a:lnTo>
                    <a:lnTo>
                      <a:pt x="158040" y="468766"/>
                    </a:lnTo>
                    <a:lnTo>
                      <a:pt x="71836" y="468766"/>
                    </a:lnTo>
                    <a:lnTo>
                      <a:pt x="71836" y="254948"/>
                    </a:lnTo>
                    <a:lnTo>
                      <a:pt x="0" y="254948"/>
                    </a:lnTo>
                    <a:lnTo>
                      <a:pt x="0" y="171562"/>
                    </a:lnTo>
                    <a:lnTo>
                      <a:pt x="71836" y="171562"/>
                    </a:lnTo>
                    <a:lnTo>
                      <a:pt x="71836" y="110149"/>
                    </a:lnTo>
                    <a:cubicBezTo>
                      <a:pt x="71836" y="75217"/>
                      <a:pt x="81602" y="48126"/>
                      <a:pt x="101134" y="28875"/>
                    </a:cubicBezTo>
                    <a:cubicBezTo>
                      <a:pt x="120667" y="9625"/>
                      <a:pt x="146677" y="0"/>
                      <a:pt x="179168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013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46"/>
            <p:cNvGrpSpPr/>
            <p:nvPr userDrawn="1"/>
          </p:nvGrpSpPr>
          <p:grpSpPr>
            <a:xfrm>
              <a:off x="-332636" y="3105673"/>
              <a:ext cx="1765654" cy="276999"/>
              <a:chOff x="4935644" y="4457583"/>
              <a:chExt cx="1765654" cy="276999"/>
            </a:xfrm>
          </p:grpSpPr>
          <p:sp>
            <p:nvSpPr>
              <p:cNvPr id="1048702" name="TextBox 49"/>
              <p:cNvSpPr txBox="1"/>
              <p:nvPr userDrawn="1"/>
            </p:nvSpPr>
            <p:spPr>
              <a:xfrm>
                <a:off x="5072125" y="4457583"/>
                <a:ext cx="16291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www.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itjen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  <a:r>
                  <a:rPr kumimoji="0" lang="id-ID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kemenkeu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.go.id</a:t>
                </a:r>
                <a:endParaRPr kumimoji="0" lang="id-ID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8703" name="Freeform 39"/>
              <p:cNvSpPr/>
              <p:nvPr userDrawn="1"/>
            </p:nvSpPr>
            <p:spPr>
              <a:xfrm>
                <a:off x="4935644" y="4507201"/>
                <a:ext cx="170062" cy="138654"/>
              </a:xfrm>
              <a:custGeom>
                <a:avLst/>
                <a:gdLst>
                  <a:gd name="connsiteX0" fmla="*/ 227088 w 454178"/>
                  <a:gd name="connsiteY0" fmla="*/ 72963 h 361434"/>
                  <a:gd name="connsiteX1" fmla="*/ 389071 w 454178"/>
                  <a:gd name="connsiteY1" fmla="*/ 206493 h 361434"/>
                  <a:gd name="connsiteX2" fmla="*/ 389353 w 454178"/>
                  <a:gd name="connsiteY2" fmla="*/ 208184 h 361434"/>
                  <a:gd name="connsiteX3" fmla="*/ 389353 w 454178"/>
                  <a:gd name="connsiteY3" fmla="*/ 343405 h 361434"/>
                  <a:gd name="connsiteX4" fmla="*/ 384001 w 454178"/>
                  <a:gd name="connsiteY4" fmla="*/ 356082 h 361434"/>
                  <a:gd name="connsiteX5" fmla="*/ 371324 w 454178"/>
                  <a:gd name="connsiteY5" fmla="*/ 361434 h 361434"/>
                  <a:gd name="connsiteX6" fmla="*/ 263147 w 454178"/>
                  <a:gd name="connsiteY6" fmla="*/ 361434 h 361434"/>
                  <a:gd name="connsiteX7" fmla="*/ 263147 w 454178"/>
                  <a:gd name="connsiteY7" fmla="*/ 253257 h 361434"/>
                  <a:gd name="connsiteX8" fmla="*/ 191030 w 454178"/>
                  <a:gd name="connsiteY8" fmla="*/ 253257 h 361434"/>
                  <a:gd name="connsiteX9" fmla="*/ 191030 w 454178"/>
                  <a:gd name="connsiteY9" fmla="*/ 361434 h 361434"/>
                  <a:gd name="connsiteX10" fmla="*/ 82852 w 454178"/>
                  <a:gd name="connsiteY10" fmla="*/ 361434 h 361434"/>
                  <a:gd name="connsiteX11" fmla="*/ 70175 w 454178"/>
                  <a:gd name="connsiteY11" fmla="*/ 356082 h 361434"/>
                  <a:gd name="connsiteX12" fmla="*/ 64823 w 454178"/>
                  <a:gd name="connsiteY12" fmla="*/ 343405 h 361434"/>
                  <a:gd name="connsiteX13" fmla="*/ 64823 w 454178"/>
                  <a:gd name="connsiteY13" fmla="*/ 208184 h 361434"/>
                  <a:gd name="connsiteX14" fmla="*/ 64963 w 454178"/>
                  <a:gd name="connsiteY14" fmla="*/ 207339 h 361434"/>
                  <a:gd name="connsiteX15" fmla="*/ 65104 w 454178"/>
                  <a:gd name="connsiteY15" fmla="*/ 206493 h 361434"/>
                  <a:gd name="connsiteX16" fmla="*/ 227089 w 454178"/>
                  <a:gd name="connsiteY16" fmla="*/ 0 h 361434"/>
                  <a:gd name="connsiteX17" fmla="*/ 248499 w 454178"/>
                  <a:gd name="connsiteY17" fmla="*/ 7324 h 361434"/>
                  <a:gd name="connsiteX18" fmla="*/ 317236 w 454178"/>
                  <a:gd name="connsiteY18" fmla="*/ 64793 h 361434"/>
                  <a:gd name="connsiteX19" fmla="*/ 317236 w 454178"/>
                  <a:gd name="connsiteY19" fmla="*/ 9860 h 361434"/>
                  <a:gd name="connsiteX20" fmla="*/ 319772 w 454178"/>
                  <a:gd name="connsiteY20" fmla="*/ 3380 h 361434"/>
                  <a:gd name="connsiteX21" fmla="*/ 326251 w 454178"/>
                  <a:gd name="connsiteY21" fmla="*/ 845 h 361434"/>
                  <a:gd name="connsiteX22" fmla="*/ 380340 w 454178"/>
                  <a:gd name="connsiteY22" fmla="*/ 845 h 361434"/>
                  <a:gd name="connsiteX23" fmla="*/ 386819 w 454178"/>
                  <a:gd name="connsiteY23" fmla="*/ 3380 h 361434"/>
                  <a:gd name="connsiteX24" fmla="*/ 389354 w 454178"/>
                  <a:gd name="connsiteY24" fmla="*/ 9860 h 361434"/>
                  <a:gd name="connsiteX25" fmla="*/ 389354 w 454178"/>
                  <a:gd name="connsiteY25" fmla="*/ 124797 h 361434"/>
                  <a:gd name="connsiteX26" fmla="*/ 451049 w 454178"/>
                  <a:gd name="connsiteY26" fmla="*/ 176069 h 361434"/>
                  <a:gd name="connsiteX27" fmla="*/ 454147 w 454178"/>
                  <a:gd name="connsiteY27" fmla="*/ 182126 h 361434"/>
                  <a:gd name="connsiteX28" fmla="*/ 452176 w 454178"/>
                  <a:gd name="connsiteY28" fmla="*/ 188746 h 361434"/>
                  <a:gd name="connsiteX29" fmla="*/ 434709 w 454178"/>
                  <a:gd name="connsiteY29" fmla="*/ 209592 h 361434"/>
                  <a:gd name="connsiteX30" fmla="*/ 428794 w 454178"/>
                  <a:gd name="connsiteY30" fmla="*/ 212691 h 361434"/>
                  <a:gd name="connsiteX31" fmla="*/ 427949 w 454178"/>
                  <a:gd name="connsiteY31" fmla="*/ 212691 h 361434"/>
                  <a:gd name="connsiteX32" fmla="*/ 422032 w 454178"/>
                  <a:gd name="connsiteY32" fmla="*/ 210719 h 361434"/>
                  <a:gd name="connsiteX33" fmla="*/ 227089 w 454178"/>
                  <a:gd name="connsiteY33" fmla="*/ 48172 h 361434"/>
                  <a:gd name="connsiteX34" fmla="*/ 32145 w 454178"/>
                  <a:gd name="connsiteY34" fmla="*/ 210719 h 361434"/>
                  <a:gd name="connsiteX35" fmla="*/ 25385 w 454178"/>
                  <a:gd name="connsiteY35" fmla="*/ 212691 h 361434"/>
                  <a:gd name="connsiteX36" fmla="*/ 19469 w 454178"/>
                  <a:gd name="connsiteY36" fmla="*/ 209592 h 361434"/>
                  <a:gd name="connsiteX37" fmla="*/ 2003 w 454178"/>
                  <a:gd name="connsiteY37" fmla="*/ 188746 h 361434"/>
                  <a:gd name="connsiteX38" fmla="*/ 31 w 454178"/>
                  <a:gd name="connsiteY38" fmla="*/ 182126 h 361434"/>
                  <a:gd name="connsiteX39" fmla="*/ 3129 w 454178"/>
                  <a:gd name="connsiteY39" fmla="*/ 176069 h 361434"/>
                  <a:gd name="connsiteX40" fmla="*/ 205680 w 454178"/>
                  <a:gd name="connsiteY40" fmla="*/ 7324 h 361434"/>
                  <a:gd name="connsiteX41" fmla="*/ 227089 w 454178"/>
                  <a:gd name="connsiteY41" fmla="*/ 0 h 36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54178" h="361434">
                    <a:moveTo>
                      <a:pt x="227088" y="72963"/>
                    </a:moveTo>
                    <a:lnTo>
                      <a:pt x="389071" y="206493"/>
                    </a:lnTo>
                    <a:cubicBezTo>
                      <a:pt x="389259" y="206869"/>
                      <a:pt x="389353" y="207432"/>
                      <a:pt x="389353" y="208184"/>
                    </a:cubicBezTo>
                    <a:lnTo>
                      <a:pt x="389353" y="343405"/>
                    </a:lnTo>
                    <a:cubicBezTo>
                      <a:pt x="389353" y="348288"/>
                      <a:pt x="387570" y="352513"/>
                      <a:pt x="384001" y="356082"/>
                    </a:cubicBezTo>
                    <a:cubicBezTo>
                      <a:pt x="380432" y="359650"/>
                      <a:pt x="376206" y="361434"/>
                      <a:pt x="371324" y="361434"/>
                    </a:cubicBezTo>
                    <a:lnTo>
                      <a:pt x="263147" y="361434"/>
                    </a:lnTo>
                    <a:lnTo>
                      <a:pt x="263147" y="253257"/>
                    </a:lnTo>
                    <a:lnTo>
                      <a:pt x="191030" y="253257"/>
                    </a:lnTo>
                    <a:lnTo>
                      <a:pt x="191030" y="361434"/>
                    </a:lnTo>
                    <a:lnTo>
                      <a:pt x="82852" y="361434"/>
                    </a:lnTo>
                    <a:cubicBezTo>
                      <a:pt x="77970" y="361434"/>
                      <a:pt x="73744" y="359650"/>
                      <a:pt x="70175" y="356082"/>
                    </a:cubicBezTo>
                    <a:cubicBezTo>
                      <a:pt x="66607" y="352513"/>
                      <a:pt x="64823" y="348288"/>
                      <a:pt x="64823" y="343405"/>
                    </a:cubicBezTo>
                    <a:lnTo>
                      <a:pt x="64823" y="208184"/>
                    </a:lnTo>
                    <a:cubicBezTo>
                      <a:pt x="64823" y="207996"/>
                      <a:pt x="64870" y="207714"/>
                      <a:pt x="64963" y="207339"/>
                    </a:cubicBezTo>
                    <a:cubicBezTo>
                      <a:pt x="65058" y="206963"/>
                      <a:pt x="65104" y="206681"/>
                      <a:pt x="65104" y="206493"/>
                    </a:cubicBezTo>
                    <a:close/>
                    <a:moveTo>
                      <a:pt x="227089" y="0"/>
                    </a:moveTo>
                    <a:cubicBezTo>
                      <a:pt x="235353" y="0"/>
                      <a:pt x="242489" y="2441"/>
                      <a:pt x="248499" y="7324"/>
                    </a:cubicBezTo>
                    <a:lnTo>
                      <a:pt x="317236" y="64793"/>
                    </a:lnTo>
                    <a:lnTo>
                      <a:pt x="317236" y="9860"/>
                    </a:lnTo>
                    <a:cubicBezTo>
                      <a:pt x="317236" y="7230"/>
                      <a:pt x="318081" y="5071"/>
                      <a:pt x="319772" y="3380"/>
                    </a:cubicBezTo>
                    <a:cubicBezTo>
                      <a:pt x="321462" y="1690"/>
                      <a:pt x="323622" y="845"/>
                      <a:pt x="326251" y="845"/>
                    </a:cubicBezTo>
                    <a:lnTo>
                      <a:pt x="380340" y="845"/>
                    </a:lnTo>
                    <a:cubicBezTo>
                      <a:pt x="382969" y="845"/>
                      <a:pt x="385128" y="1690"/>
                      <a:pt x="386819" y="3380"/>
                    </a:cubicBezTo>
                    <a:cubicBezTo>
                      <a:pt x="388509" y="5071"/>
                      <a:pt x="389354" y="7230"/>
                      <a:pt x="389354" y="9860"/>
                    </a:cubicBezTo>
                    <a:lnTo>
                      <a:pt x="389354" y="124797"/>
                    </a:lnTo>
                    <a:lnTo>
                      <a:pt x="451049" y="176069"/>
                    </a:lnTo>
                    <a:cubicBezTo>
                      <a:pt x="452926" y="177571"/>
                      <a:pt x="453961" y="179590"/>
                      <a:pt x="454147" y="182126"/>
                    </a:cubicBezTo>
                    <a:cubicBezTo>
                      <a:pt x="454335" y="184661"/>
                      <a:pt x="453678" y="186868"/>
                      <a:pt x="452176" y="188746"/>
                    </a:cubicBezTo>
                    <a:lnTo>
                      <a:pt x="434709" y="209592"/>
                    </a:lnTo>
                    <a:cubicBezTo>
                      <a:pt x="433207" y="211283"/>
                      <a:pt x="431235" y="212315"/>
                      <a:pt x="428794" y="212691"/>
                    </a:cubicBezTo>
                    <a:lnTo>
                      <a:pt x="427949" y="212691"/>
                    </a:lnTo>
                    <a:cubicBezTo>
                      <a:pt x="425506" y="212691"/>
                      <a:pt x="423535" y="212034"/>
                      <a:pt x="422032" y="210719"/>
                    </a:cubicBezTo>
                    <a:lnTo>
                      <a:pt x="227089" y="48172"/>
                    </a:lnTo>
                    <a:lnTo>
                      <a:pt x="32145" y="210719"/>
                    </a:lnTo>
                    <a:cubicBezTo>
                      <a:pt x="29892" y="212222"/>
                      <a:pt x="27638" y="212879"/>
                      <a:pt x="25385" y="212691"/>
                    </a:cubicBezTo>
                    <a:cubicBezTo>
                      <a:pt x="22943" y="212315"/>
                      <a:pt x="20971" y="211283"/>
                      <a:pt x="19469" y="209592"/>
                    </a:cubicBezTo>
                    <a:lnTo>
                      <a:pt x="2003" y="188746"/>
                    </a:lnTo>
                    <a:cubicBezTo>
                      <a:pt x="500" y="186868"/>
                      <a:pt x="-158" y="184661"/>
                      <a:pt x="31" y="182126"/>
                    </a:cubicBezTo>
                    <a:cubicBezTo>
                      <a:pt x="218" y="179590"/>
                      <a:pt x="1251" y="177571"/>
                      <a:pt x="3129" y="176069"/>
                    </a:cubicBezTo>
                    <a:lnTo>
                      <a:pt x="205680" y="7324"/>
                    </a:lnTo>
                    <a:cubicBezTo>
                      <a:pt x="211689" y="2441"/>
                      <a:pt x="218826" y="0"/>
                      <a:pt x="227089" y="0"/>
                    </a:cubicBezTo>
                    <a:close/>
                  </a:path>
                </a:pathLst>
              </a:custGeom>
              <a:solidFill>
                <a:srgbClr val="ED7D31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013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97162" name="Picture 47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4866679" y="3117911"/>
              <a:ext cx="220491" cy="220491"/>
            </a:xfrm>
            <a:prstGeom prst="rect">
              <a:avLst/>
            </a:prstGeom>
          </p:spPr>
        </p:pic>
        <p:sp>
          <p:nvSpPr>
            <p:cNvPr id="1048704" name="TextBox 48"/>
            <p:cNvSpPr txBox="1"/>
            <p:nvPr userDrawn="1"/>
          </p:nvSpPr>
          <p:spPr>
            <a:xfrm>
              <a:off x="5064258" y="3104382"/>
              <a:ext cx="2361073" cy="44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Inspektorat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Jenderal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Kementerian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Keuangan</a:t>
              </a:r>
              <a:endParaRPr kumimoji="0" lang="id-ID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48705" name="Rectangle 38"/>
          <p:cNvSpPr/>
          <p:nvPr userDrawn="1"/>
        </p:nvSpPr>
        <p:spPr>
          <a:xfrm>
            <a:off x="0" y="6265962"/>
            <a:ext cx="12192000" cy="224487"/>
          </a:xfrm>
          <a:prstGeom prst="rect">
            <a:avLst/>
          </a:prstGeom>
          <a:solidFill>
            <a:srgbClr val="2832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9716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8750" y="3803641"/>
            <a:ext cx="6693988" cy="9449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42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172" name="Picture 10"/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8733" name="Title 1"/>
          <p:cNvSpPr>
            <a:spLocks noGrp="1"/>
          </p:cNvSpPr>
          <p:nvPr>
            <p:ph type="title"/>
          </p:nvPr>
        </p:nvSpPr>
        <p:spPr>
          <a:xfrm>
            <a:off x="1545673" y="792112"/>
            <a:ext cx="9100654" cy="898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734" name="Content Placeholder 2"/>
          <p:cNvSpPr>
            <a:spLocks noGrp="1"/>
          </p:cNvSpPr>
          <p:nvPr>
            <p:ph idx="1"/>
          </p:nvPr>
        </p:nvSpPr>
        <p:spPr>
          <a:xfrm>
            <a:off x="1545672" y="1825625"/>
            <a:ext cx="910065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173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pic>
        <p:nvPicPr>
          <p:cNvPr id="2097174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135" name="Group 14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8735" name="Rectangle 15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36" name="Rectangle 17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737" name="TextBox 19"/>
          <p:cNvSpPr txBox="1"/>
          <p:nvPr userDrawn="1"/>
        </p:nvSpPr>
        <p:spPr>
          <a:xfrm>
            <a:off x="10356135" y="6493411"/>
            <a:ext cx="1748400" cy="49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8738" name="TextBox 12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>
                  <a:solidFill>
                    <a:schemeClr val="accent2">
                      <a:lumMod val="50000"/>
                    </a:schemeClr>
                  </a:solidFill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029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94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 dirty="0">
                  <a:solidFill>
                    <a:schemeClr val="accent2">
                      <a:lumMod val="50000"/>
                    </a:schemeClr>
                  </a:solidFill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1280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27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1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8840" name="Rectangle 3"/>
          <p:cNvSpPr/>
          <p:nvPr userDrawn="1"/>
        </p:nvSpPr>
        <p:spPr>
          <a:xfrm>
            <a:off x="0" y="1825625"/>
            <a:ext cx="12192000" cy="4351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76" name="Picture 12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-4934" y="0"/>
            <a:ext cx="12187066" cy="6858000"/>
          </a:xfrm>
          <a:prstGeom prst="rect">
            <a:avLst/>
          </a:prstGeom>
        </p:spPr>
      </p:pic>
      <p:pic>
        <p:nvPicPr>
          <p:cNvPr id="209717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pic>
        <p:nvPicPr>
          <p:cNvPr id="2097178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153" name="Group 13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8841" name="Rectangle 15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842" name="Rectangle 16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843" name="TextBox 20"/>
          <p:cNvSpPr txBox="1"/>
          <p:nvPr userDrawn="1"/>
        </p:nvSpPr>
        <p:spPr>
          <a:xfrm>
            <a:off x="10356135" y="6493411"/>
            <a:ext cx="1748400" cy="49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8844" name="TextBox 22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845" name="Title 1"/>
          <p:cNvSpPr>
            <a:spLocks noGrp="1"/>
          </p:cNvSpPr>
          <p:nvPr>
            <p:ph type="title"/>
          </p:nvPr>
        </p:nvSpPr>
        <p:spPr>
          <a:xfrm>
            <a:off x="1545673" y="792112"/>
            <a:ext cx="9100654" cy="8985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846" name="Content Placeholder 2"/>
          <p:cNvSpPr>
            <a:spLocks noGrp="1"/>
          </p:cNvSpPr>
          <p:nvPr>
            <p:ph idx="1"/>
          </p:nvPr>
        </p:nvSpPr>
        <p:spPr>
          <a:xfrm>
            <a:off x="1545672" y="1825625"/>
            <a:ext cx="9100655" cy="435133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43" name="Picture 12"/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544" name="Picture 24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545" name="Picture 16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395" name="Title 1"/>
          <p:cNvSpPr>
            <a:spLocks noGrp="1"/>
          </p:cNvSpPr>
          <p:nvPr>
            <p:ph type="title"/>
          </p:nvPr>
        </p:nvSpPr>
        <p:spPr>
          <a:xfrm>
            <a:off x="1886673" y="365125"/>
            <a:ext cx="875965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39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39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546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pic>
        <p:nvPicPr>
          <p:cNvPr id="2097547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307" name="Group 13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398" name="Rectangle 14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399" name="Rectangle 15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400" name="TextBox 17"/>
          <p:cNvSpPr txBox="1"/>
          <p:nvPr userDrawn="1"/>
        </p:nvSpPr>
        <p:spPr>
          <a:xfrm>
            <a:off x="10356135" y="6493411"/>
            <a:ext cx="17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9401" name="TextBox 19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56" name="Picture 24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1049413" name="Rectangle 18"/>
          <p:cNvSpPr/>
          <p:nvPr userDrawn="1"/>
        </p:nvSpPr>
        <p:spPr>
          <a:xfrm>
            <a:off x="6096000" y="1690687"/>
            <a:ext cx="6096000" cy="44862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557" name="Picture 16"/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l="4547" t="60185" r="41793" b="9655"/>
          <a:stretch>
            <a:fillRect/>
          </a:stretch>
        </p:blipFill>
        <p:spPr>
          <a:xfrm>
            <a:off x="-4934" y="0"/>
            <a:ext cx="12187066" cy="6858000"/>
          </a:xfrm>
          <a:prstGeom prst="rect">
            <a:avLst/>
          </a:prstGeom>
        </p:spPr>
      </p:pic>
      <p:sp>
        <p:nvSpPr>
          <p:cNvPr id="1049414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415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4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9417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97558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sp>
        <p:nvSpPr>
          <p:cNvPr id="1049418" name="Title 1"/>
          <p:cNvSpPr>
            <a:spLocks noGrp="1"/>
          </p:cNvSpPr>
          <p:nvPr>
            <p:ph type="title"/>
          </p:nvPr>
        </p:nvSpPr>
        <p:spPr>
          <a:xfrm>
            <a:off x="1836594" y="365125"/>
            <a:ext cx="88097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097559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312" name="Group 17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419" name="Rectangle 23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420" name="Rectangle 25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421" name="TextBox 26"/>
          <p:cNvSpPr txBox="1"/>
          <p:nvPr userDrawn="1"/>
        </p:nvSpPr>
        <p:spPr>
          <a:xfrm>
            <a:off x="10356135" y="6493411"/>
            <a:ext cx="17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9422" name="TextBox 20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39" name="Picture 11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pic>
        <p:nvPicPr>
          <p:cNvPr id="2097540" name="Picture 19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541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sp>
        <p:nvSpPr>
          <p:cNvPr id="1049390" name="Title 1"/>
          <p:cNvSpPr>
            <a:spLocks noGrp="1"/>
          </p:cNvSpPr>
          <p:nvPr>
            <p:ph type="title"/>
          </p:nvPr>
        </p:nvSpPr>
        <p:spPr>
          <a:xfrm>
            <a:off x="2042039" y="365125"/>
            <a:ext cx="81693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97542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305" name="Group 12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391" name="Rectangle 14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392" name="Rectangle 18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393" name="TextBox 20"/>
          <p:cNvSpPr txBox="1"/>
          <p:nvPr userDrawn="1"/>
        </p:nvSpPr>
        <p:spPr>
          <a:xfrm>
            <a:off x="10356135" y="6493411"/>
            <a:ext cx="17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9394" name="TextBox 15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8"/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pic>
        <p:nvPicPr>
          <p:cNvPr id="2097215" name="Picture 16"/>
          <p:cNvPicPr>
            <a:picLocks noChangeAspect="1"/>
          </p:cNvPicPr>
          <p:nvPr userDrawn="1"/>
        </p:nvPicPr>
        <p:blipFill rotWithShape="1">
          <a:blip r:embed="rId3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grpSp>
        <p:nvGrpSpPr>
          <p:cNvPr id="202" name="Group 9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8950" name="Rectangle 10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951" name="Rectangle 11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8952" name="TextBox 15"/>
          <p:cNvSpPr txBox="1"/>
          <p:nvPr userDrawn="1"/>
        </p:nvSpPr>
        <p:spPr>
          <a:xfrm>
            <a:off x="10356135" y="6493411"/>
            <a:ext cx="1748400" cy="49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8953" name="TextBox 12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552" name="Picture 20"/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65" t="663" r="3572" b="2908"/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pic>
        <p:nvPicPr>
          <p:cNvPr id="2097553" name="Picture 12"/>
          <p:cNvPicPr>
            <a:picLocks noChangeAspect="1"/>
          </p:cNvPicPr>
          <p:nvPr userDrawn="1"/>
        </p:nvPicPr>
        <p:blipFill rotWithShape="1">
          <a:blip r:embed="rId3">
            <a:alphaModFix amt="35000"/>
          </a:blip>
          <a:srcRect l="4547" t="60185" r="41793" b="9655"/>
          <a:stretch>
            <a:fillRect/>
          </a:stretch>
        </p:blipFill>
        <p:spPr>
          <a:xfrm>
            <a:off x="33179" y="0"/>
            <a:ext cx="12187066" cy="6858000"/>
          </a:xfrm>
          <a:prstGeom prst="rect">
            <a:avLst/>
          </a:prstGeom>
        </p:spPr>
      </p:pic>
      <p:sp>
        <p:nvSpPr>
          <p:cNvPr id="1049406" name="Title 1"/>
          <p:cNvSpPr>
            <a:spLocks noGrp="1"/>
          </p:cNvSpPr>
          <p:nvPr>
            <p:ph type="title"/>
          </p:nvPr>
        </p:nvSpPr>
        <p:spPr>
          <a:xfrm>
            <a:off x="839788" y="893124"/>
            <a:ext cx="3932237" cy="1164275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9407" name="Content Placeholder 2"/>
          <p:cNvSpPr>
            <a:spLocks noGrp="1"/>
          </p:cNvSpPr>
          <p:nvPr>
            <p:ph idx="1"/>
          </p:nvPr>
        </p:nvSpPr>
        <p:spPr>
          <a:xfrm>
            <a:off x="5183188" y="792112"/>
            <a:ext cx="6172200" cy="50689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940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97554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636" y="230188"/>
            <a:ext cx="1264328" cy="561924"/>
          </a:xfrm>
          <a:prstGeom prst="rect">
            <a:avLst/>
          </a:prstGeom>
        </p:spPr>
      </p:pic>
      <p:pic>
        <p:nvPicPr>
          <p:cNvPr id="209755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7641" y="210871"/>
            <a:ext cx="1264328" cy="555579"/>
          </a:xfrm>
          <a:prstGeom prst="rect">
            <a:avLst/>
          </a:prstGeom>
        </p:spPr>
      </p:pic>
      <p:grpSp>
        <p:nvGrpSpPr>
          <p:cNvPr id="310" name="Group 13"/>
          <p:cNvGrpSpPr/>
          <p:nvPr userDrawn="1"/>
        </p:nvGrpSpPr>
        <p:grpSpPr>
          <a:xfrm>
            <a:off x="0" y="6611712"/>
            <a:ext cx="10322956" cy="117476"/>
            <a:chOff x="0" y="6494462"/>
            <a:chExt cx="8465128" cy="114156"/>
          </a:xfrm>
        </p:grpSpPr>
        <p:sp>
          <p:nvSpPr>
            <p:cNvPr id="1049409" name="Rectangle 15"/>
            <p:cNvSpPr/>
            <p:nvPr userDrawn="1"/>
          </p:nvSpPr>
          <p:spPr>
            <a:xfrm>
              <a:off x="0" y="6494462"/>
              <a:ext cx="5860473" cy="1141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410" name="Rectangle 19"/>
            <p:cNvSpPr/>
            <p:nvPr userDrawn="1"/>
          </p:nvSpPr>
          <p:spPr>
            <a:xfrm>
              <a:off x="2604655" y="6494462"/>
              <a:ext cx="5860473" cy="114156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411" name="TextBox 21"/>
          <p:cNvSpPr txBox="1"/>
          <p:nvPr userDrawn="1"/>
        </p:nvSpPr>
        <p:spPr>
          <a:xfrm>
            <a:off x="10356135" y="6493411"/>
            <a:ext cx="174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itjen.kemenkeu.go.id</a:t>
            </a:r>
            <a:endParaRPr lang="en-US" sz="1400" dirty="0"/>
          </a:p>
        </p:txBody>
      </p:sp>
      <p:sp>
        <p:nvSpPr>
          <p:cNvPr id="1049412" name="TextBox 16"/>
          <p:cNvSpPr txBox="1"/>
          <p:nvPr userDrawn="1"/>
        </p:nvSpPr>
        <p:spPr>
          <a:xfrm>
            <a:off x="87465" y="6543924"/>
            <a:ext cx="449173" cy="233411"/>
          </a:xfrm>
          <a:prstGeom prst="round2DiagRect">
            <a:avLst/>
          </a:prstGeom>
          <a:solidFill>
            <a:schemeClr val="accent2"/>
          </a:solidFill>
        </p:spPr>
        <p:txBody>
          <a:bodyPr wrap="square" lIns="36000" tIns="0" rIns="36000" bIns="0" rtlCol="0" anchor="ctr">
            <a:noAutofit/>
          </a:bodyPr>
          <a:lstStyle/>
          <a:p>
            <a:pPr algn="ctr"/>
            <a:fld id="{0FF288EB-87C0-423C-908E-79A33F251DF9}" type="slidenum">
              <a:rPr lang="en-US" sz="14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71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07E77-5AAF-B248-BAB1-2C37DA54C023}" type="datetimeFigureOut">
              <a:rPr lang="en-US" smtClean="0"/>
              <a:t>4/9/2025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29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5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21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8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3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Title 1"/>
          <p:cNvSpPr>
            <a:spLocks noGrp="1"/>
          </p:cNvSpPr>
          <p:nvPr>
            <p:ph type="ctrTitle"/>
          </p:nvPr>
        </p:nvSpPr>
        <p:spPr>
          <a:xfrm>
            <a:off x="695739" y="1631603"/>
            <a:ext cx="10833652" cy="226548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br>
              <a:rPr lang="sv-SE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sv-SE" sz="2600" dirty="0">
                <a:latin typeface="Segoe UI" panose="020B0502040204020203" pitchFamily="34" charset="0"/>
                <a:cs typeface="Segoe UI" panose="020B0502040204020203" pitchFamily="34" charset="0"/>
              </a:rPr>
              <a:t>KMK Nomor 475 Tahun 2023</a:t>
            </a:r>
            <a:br>
              <a:rPr lang="sv-SE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sv-SE" sz="2600" dirty="0">
                <a:latin typeface="Segoe UI" panose="020B0502040204020203" pitchFamily="34" charset="0"/>
                <a:cs typeface="Segoe UI" panose="020B0502040204020203" pitchFamily="34" charset="0"/>
              </a:rPr>
              <a:t>tentang Pedoman Penanganan Benturan Kepentingan</a:t>
            </a:r>
            <a:br>
              <a:rPr lang="sv-SE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sv-SE" sz="2400" dirty="0">
                <a:latin typeface="Segoe UI" panose="020B0502040204020203" pitchFamily="34" charset="0"/>
                <a:cs typeface="Segoe UI" panose="020B0502040204020203" pitchFamily="34" charset="0"/>
              </a:rPr>
              <a:t>di Lingkungan Kementerian Keuangan</a:t>
            </a:r>
          </a:p>
        </p:txBody>
      </p:sp>
      <p:sp>
        <p:nvSpPr>
          <p:cNvPr id="1048583" name="Subtitle 2"/>
          <p:cNvSpPr txBox="1"/>
          <p:nvPr/>
        </p:nvSpPr>
        <p:spPr>
          <a:xfrm>
            <a:off x="1148946" y="5852659"/>
            <a:ext cx="9144000" cy="6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8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8FB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101F4DEE-6423-45F4-A17B-AF4AA3EF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8" y="759119"/>
            <a:ext cx="9100654" cy="898576"/>
          </a:xfrm>
        </p:spPr>
        <p:txBody>
          <a:bodyPr>
            <a:normAutofit/>
          </a:bodyPr>
          <a:lstStyle/>
          <a:p>
            <a:r>
              <a:rPr lang="en-ID" dirty="0" err="1"/>
              <a:t>Mengapa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Deklarasi</a:t>
            </a:r>
            <a:r>
              <a:rPr lang="en-ID" dirty="0"/>
              <a:t>?</a:t>
            </a: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E94FC7CF-C29F-48C8-9B2A-80BFED969DB3}"/>
              </a:ext>
            </a:extLst>
          </p:cNvPr>
          <p:cNvSpPr/>
          <p:nvPr/>
        </p:nvSpPr>
        <p:spPr>
          <a:xfrm>
            <a:off x="4885664" y="3123256"/>
            <a:ext cx="2444482" cy="3397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68" y="17243"/>
                </a:moveTo>
                <a:lnTo>
                  <a:pt x="18056" y="17243"/>
                </a:lnTo>
                <a:lnTo>
                  <a:pt x="16062" y="15888"/>
                </a:lnTo>
                <a:lnTo>
                  <a:pt x="18536" y="15888"/>
                </a:lnTo>
                <a:cubicBezTo>
                  <a:pt x="18720" y="15888"/>
                  <a:pt x="18868" y="15782"/>
                  <a:pt x="18868" y="15649"/>
                </a:cubicBezTo>
                <a:cubicBezTo>
                  <a:pt x="18868" y="15516"/>
                  <a:pt x="18720" y="15410"/>
                  <a:pt x="18536" y="15410"/>
                </a:cubicBezTo>
                <a:lnTo>
                  <a:pt x="11705" y="15410"/>
                </a:lnTo>
                <a:lnTo>
                  <a:pt x="11705" y="0"/>
                </a:lnTo>
                <a:lnTo>
                  <a:pt x="9526" y="0"/>
                </a:lnTo>
                <a:lnTo>
                  <a:pt x="9526" y="15410"/>
                </a:lnTo>
                <a:lnTo>
                  <a:pt x="2326" y="15410"/>
                </a:lnTo>
                <a:cubicBezTo>
                  <a:pt x="2142" y="15410"/>
                  <a:pt x="1994" y="15516"/>
                  <a:pt x="1994" y="15649"/>
                </a:cubicBezTo>
                <a:cubicBezTo>
                  <a:pt x="1994" y="15782"/>
                  <a:pt x="2142" y="15888"/>
                  <a:pt x="2326" y="15888"/>
                </a:cubicBezTo>
                <a:lnTo>
                  <a:pt x="5391" y="15888"/>
                </a:lnTo>
                <a:lnTo>
                  <a:pt x="3397" y="17243"/>
                </a:lnTo>
                <a:lnTo>
                  <a:pt x="185" y="17243"/>
                </a:lnTo>
                <a:cubicBezTo>
                  <a:pt x="74" y="17243"/>
                  <a:pt x="0" y="17296"/>
                  <a:pt x="0" y="17376"/>
                </a:cubicBezTo>
                <a:cubicBezTo>
                  <a:pt x="0" y="17455"/>
                  <a:pt x="74" y="17508"/>
                  <a:pt x="185" y="17508"/>
                </a:cubicBezTo>
                <a:lnTo>
                  <a:pt x="3286" y="17508"/>
                </a:lnTo>
                <a:lnTo>
                  <a:pt x="3286" y="19661"/>
                </a:lnTo>
                <a:cubicBezTo>
                  <a:pt x="3286" y="19740"/>
                  <a:pt x="3360" y="19793"/>
                  <a:pt x="3471" y="19793"/>
                </a:cubicBezTo>
                <a:cubicBezTo>
                  <a:pt x="3582" y="19793"/>
                  <a:pt x="3655" y="19740"/>
                  <a:pt x="3655" y="19661"/>
                </a:cubicBezTo>
                <a:lnTo>
                  <a:pt x="3655" y="17455"/>
                </a:lnTo>
                <a:lnTo>
                  <a:pt x="5908" y="15914"/>
                </a:lnTo>
                <a:lnTo>
                  <a:pt x="7053" y="15914"/>
                </a:lnTo>
                <a:lnTo>
                  <a:pt x="7053" y="19634"/>
                </a:lnTo>
                <a:lnTo>
                  <a:pt x="4616" y="21387"/>
                </a:lnTo>
                <a:cubicBezTo>
                  <a:pt x="4542" y="21441"/>
                  <a:pt x="4542" y="21520"/>
                  <a:pt x="4616" y="21573"/>
                </a:cubicBezTo>
                <a:cubicBezTo>
                  <a:pt x="4652" y="21600"/>
                  <a:pt x="4689" y="21600"/>
                  <a:pt x="4763" y="21600"/>
                </a:cubicBezTo>
                <a:cubicBezTo>
                  <a:pt x="4837" y="21600"/>
                  <a:pt x="4874" y="21600"/>
                  <a:pt x="4911" y="21573"/>
                </a:cubicBezTo>
                <a:lnTo>
                  <a:pt x="7274" y="19873"/>
                </a:lnTo>
                <a:lnTo>
                  <a:pt x="9526" y="21494"/>
                </a:lnTo>
                <a:cubicBezTo>
                  <a:pt x="9563" y="21520"/>
                  <a:pt x="9600" y="21520"/>
                  <a:pt x="9674" y="21520"/>
                </a:cubicBezTo>
                <a:cubicBezTo>
                  <a:pt x="9748" y="21520"/>
                  <a:pt x="9785" y="21520"/>
                  <a:pt x="9822" y="21494"/>
                </a:cubicBezTo>
                <a:cubicBezTo>
                  <a:pt x="9895" y="21441"/>
                  <a:pt x="9895" y="21361"/>
                  <a:pt x="9822" y="21308"/>
                </a:cubicBezTo>
                <a:lnTo>
                  <a:pt x="7495" y="19634"/>
                </a:lnTo>
                <a:lnTo>
                  <a:pt x="7495" y="15914"/>
                </a:lnTo>
                <a:lnTo>
                  <a:pt x="10228" y="15914"/>
                </a:lnTo>
                <a:lnTo>
                  <a:pt x="8049" y="17482"/>
                </a:lnTo>
                <a:cubicBezTo>
                  <a:pt x="7975" y="17535"/>
                  <a:pt x="7975" y="17615"/>
                  <a:pt x="8049" y="17668"/>
                </a:cubicBezTo>
                <a:cubicBezTo>
                  <a:pt x="8086" y="17694"/>
                  <a:pt x="8123" y="17694"/>
                  <a:pt x="8197" y="17694"/>
                </a:cubicBezTo>
                <a:cubicBezTo>
                  <a:pt x="8271" y="17694"/>
                  <a:pt x="8308" y="17694"/>
                  <a:pt x="8345" y="17668"/>
                </a:cubicBezTo>
                <a:lnTo>
                  <a:pt x="10708" y="15968"/>
                </a:lnTo>
                <a:lnTo>
                  <a:pt x="12960" y="17588"/>
                </a:lnTo>
                <a:cubicBezTo>
                  <a:pt x="12997" y="17615"/>
                  <a:pt x="13034" y="17615"/>
                  <a:pt x="13108" y="17615"/>
                </a:cubicBezTo>
                <a:cubicBezTo>
                  <a:pt x="13182" y="17615"/>
                  <a:pt x="13219" y="17615"/>
                  <a:pt x="13255" y="17588"/>
                </a:cubicBezTo>
                <a:cubicBezTo>
                  <a:pt x="13329" y="17535"/>
                  <a:pt x="13329" y="17455"/>
                  <a:pt x="13255" y="17402"/>
                </a:cubicBezTo>
                <a:lnTo>
                  <a:pt x="11188" y="15914"/>
                </a:lnTo>
                <a:lnTo>
                  <a:pt x="14105" y="15914"/>
                </a:lnTo>
                <a:lnTo>
                  <a:pt x="14105" y="19634"/>
                </a:lnTo>
                <a:lnTo>
                  <a:pt x="11778" y="21308"/>
                </a:lnTo>
                <a:cubicBezTo>
                  <a:pt x="11705" y="21361"/>
                  <a:pt x="11705" y="21441"/>
                  <a:pt x="11778" y="21494"/>
                </a:cubicBezTo>
                <a:cubicBezTo>
                  <a:pt x="11815" y="21520"/>
                  <a:pt x="11852" y="21520"/>
                  <a:pt x="11926" y="21520"/>
                </a:cubicBezTo>
                <a:cubicBezTo>
                  <a:pt x="12000" y="21520"/>
                  <a:pt x="12037" y="21520"/>
                  <a:pt x="12074" y="21494"/>
                </a:cubicBezTo>
                <a:lnTo>
                  <a:pt x="14326" y="19873"/>
                </a:lnTo>
                <a:lnTo>
                  <a:pt x="16689" y="21573"/>
                </a:lnTo>
                <a:cubicBezTo>
                  <a:pt x="16726" y="21600"/>
                  <a:pt x="16763" y="21600"/>
                  <a:pt x="16837" y="21600"/>
                </a:cubicBezTo>
                <a:cubicBezTo>
                  <a:pt x="16911" y="21600"/>
                  <a:pt x="16948" y="21600"/>
                  <a:pt x="16985" y="21573"/>
                </a:cubicBezTo>
                <a:cubicBezTo>
                  <a:pt x="17058" y="21520"/>
                  <a:pt x="17058" y="21441"/>
                  <a:pt x="16985" y="21387"/>
                </a:cubicBezTo>
                <a:lnTo>
                  <a:pt x="14547" y="19634"/>
                </a:lnTo>
                <a:lnTo>
                  <a:pt x="14547" y="15914"/>
                </a:lnTo>
                <a:lnTo>
                  <a:pt x="15692" y="15914"/>
                </a:lnTo>
                <a:lnTo>
                  <a:pt x="17945" y="17455"/>
                </a:lnTo>
                <a:lnTo>
                  <a:pt x="17945" y="19661"/>
                </a:lnTo>
                <a:cubicBezTo>
                  <a:pt x="17945" y="19740"/>
                  <a:pt x="18018" y="19793"/>
                  <a:pt x="18129" y="19793"/>
                </a:cubicBezTo>
                <a:cubicBezTo>
                  <a:pt x="18240" y="19793"/>
                  <a:pt x="18314" y="19740"/>
                  <a:pt x="18314" y="19661"/>
                </a:cubicBezTo>
                <a:lnTo>
                  <a:pt x="18314" y="17508"/>
                </a:lnTo>
                <a:lnTo>
                  <a:pt x="21415" y="17508"/>
                </a:lnTo>
                <a:cubicBezTo>
                  <a:pt x="21526" y="17508"/>
                  <a:pt x="21600" y="17455"/>
                  <a:pt x="21600" y="17376"/>
                </a:cubicBezTo>
                <a:cubicBezTo>
                  <a:pt x="21600" y="17296"/>
                  <a:pt x="21379" y="17243"/>
                  <a:pt x="21268" y="17243"/>
                </a:cubicBezTo>
                <a:close/>
              </a:path>
            </a:pathLst>
          </a:custGeom>
          <a:solidFill>
            <a:srgbClr val="06395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B141E5-F49A-4343-81F2-692DBF35B928}"/>
              </a:ext>
            </a:extLst>
          </p:cNvPr>
          <p:cNvGrpSpPr/>
          <p:nvPr/>
        </p:nvGrpSpPr>
        <p:grpSpPr>
          <a:xfrm>
            <a:off x="3912679" y="1827858"/>
            <a:ext cx="2525539" cy="1866446"/>
            <a:chOff x="3913915" y="1328546"/>
            <a:chExt cx="2525539" cy="1866446"/>
          </a:xfrm>
          <a:solidFill>
            <a:srgbClr val="003C8E"/>
          </a:solidFill>
        </p:grpSpPr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CA6C754A-D6FB-4B6B-A162-30FF8BF9A022}"/>
                </a:ext>
              </a:extLst>
            </p:cNvPr>
            <p:cNvSpPr/>
            <p:nvPr/>
          </p:nvSpPr>
          <p:spPr>
            <a:xfrm>
              <a:off x="3913915" y="1328546"/>
              <a:ext cx="2525539" cy="1866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6" h="19892" extrusionOk="0">
                  <a:moveTo>
                    <a:pt x="9926" y="849"/>
                  </a:moveTo>
                  <a:cubicBezTo>
                    <a:pt x="12893" y="2675"/>
                    <a:pt x="14426" y="6862"/>
                    <a:pt x="13926" y="10914"/>
                  </a:cubicBezTo>
                  <a:cubicBezTo>
                    <a:pt x="13826" y="11760"/>
                    <a:pt x="14126" y="12607"/>
                    <a:pt x="14693" y="12963"/>
                  </a:cubicBezTo>
                  <a:lnTo>
                    <a:pt x="14760" y="13007"/>
                  </a:lnTo>
                  <a:cubicBezTo>
                    <a:pt x="15193" y="13275"/>
                    <a:pt x="15693" y="13275"/>
                    <a:pt x="16126" y="12963"/>
                  </a:cubicBezTo>
                  <a:cubicBezTo>
                    <a:pt x="16893" y="12428"/>
                    <a:pt x="17826" y="12384"/>
                    <a:pt x="18660" y="12963"/>
                  </a:cubicBezTo>
                  <a:cubicBezTo>
                    <a:pt x="19926" y="13854"/>
                    <a:pt x="20493" y="15947"/>
                    <a:pt x="19926" y="17684"/>
                  </a:cubicBezTo>
                  <a:cubicBezTo>
                    <a:pt x="19293" y="19599"/>
                    <a:pt x="17593" y="20445"/>
                    <a:pt x="16193" y="19510"/>
                  </a:cubicBezTo>
                  <a:cubicBezTo>
                    <a:pt x="15360" y="18975"/>
                    <a:pt x="14826" y="17906"/>
                    <a:pt x="14693" y="16793"/>
                  </a:cubicBezTo>
                  <a:cubicBezTo>
                    <a:pt x="14626" y="16170"/>
                    <a:pt x="14326" y="15680"/>
                    <a:pt x="13893" y="15412"/>
                  </a:cubicBezTo>
                  <a:lnTo>
                    <a:pt x="13860" y="15368"/>
                  </a:lnTo>
                  <a:cubicBezTo>
                    <a:pt x="13293" y="14967"/>
                    <a:pt x="12593" y="15190"/>
                    <a:pt x="12160" y="15813"/>
                  </a:cubicBezTo>
                  <a:cubicBezTo>
                    <a:pt x="10093" y="18753"/>
                    <a:pt x="6760" y="19688"/>
                    <a:pt x="3926" y="17817"/>
                  </a:cubicBezTo>
                  <a:cubicBezTo>
                    <a:pt x="293" y="15412"/>
                    <a:pt x="-1107" y="9400"/>
                    <a:pt x="960" y="4679"/>
                  </a:cubicBezTo>
                  <a:cubicBezTo>
                    <a:pt x="2760" y="493"/>
                    <a:pt x="6693" y="-1155"/>
                    <a:pt x="9926" y="84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D7B92107-95F6-42FE-8455-096F0944092D}"/>
                </a:ext>
              </a:extLst>
            </p:cNvPr>
            <p:cNvSpPr/>
            <p:nvPr/>
          </p:nvSpPr>
          <p:spPr>
            <a:xfrm>
              <a:off x="5894845" y="2651359"/>
              <a:ext cx="401162" cy="401159"/>
            </a:xfrm>
            <a:prstGeom prst="ellipse">
              <a:avLst/>
            </a:prstGeom>
            <a:grpFill/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212344-6379-4811-8FC5-F4FD2130A499}"/>
              </a:ext>
            </a:extLst>
          </p:cNvPr>
          <p:cNvGrpSpPr/>
          <p:nvPr/>
        </p:nvGrpSpPr>
        <p:grpSpPr>
          <a:xfrm>
            <a:off x="5750163" y="2788960"/>
            <a:ext cx="2525539" cy="1866446"/>
            <a:chOff x="5752545" y="2289648"/>
            <a:chExt cx="2525539" cy="1866446"/>
          </a:xfrm>
        </p:grpSpPr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CEFFB94A-1AFA-4A59-8887-E7725588759D}"/>
                </a:ext>
              </a:extLst>
            </p:cNvPr>
            <p:cNvSpPr/>
            <p:nvPr/>
          </p:nvSpPr>
          <p:spPr>
            <a:xfrm>
              <a:off x="5752545" y="2289648"/>
              <a:ext cx="2525539" cy="1866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6" h="19892" extrusionOk="0">
                  <a:moveTo>
                    <a:pt x="10220" y="849"/>
                  </a:moveTo>
                  <a:cubicBezTo>
                    <a:pt x="7253" y="2675"/>
                    <a:pt x="5720" y="6862"/>
                    <a:pt x="6220" y="10914"/>
                  </a:cubicBezTo>
                  <a:cubicBezTo>
                    <a:pt x="6320" y="11760"/>
                    <a:pt x="6020" y="12607"/>
                    <a:pt x="5453" y="12963"/>
                  </a:cubicBezTo>
                  <a:lnTo>
                    <a:pt x="5386" y="13007"/>
                  </a:lnTo>
                  <a:cubicBezTo>
                    <a:pt x="4953" y="13275"/>
                    <a:pt x="4453" y="13275"/>
                    <a:pt x="4020" y="12963"/>
                  </a:cubicBezTo>
                  <a:cubicBezTo>
                    <a:pt x="3253" y="12428"/>
                    <a:pt x="2320" y="12384"/>
                    <a:pt x="1486" y="12963"/>
                  </a:cubicBezTo>
                  <a:cubicBezTo>
                    <a:pt x="220" y="13854"/>
                    <a:pt x="-347" y="15947"/>
                    <a:pt x="220" y="17684"/>
                  </a:cubicBezTo>
                  <a:cubicBezTo>
                    <a:pt x="853" y="19599"/>
                    <a:pt x="2553" y="20445"/>
                    <a:pt x="3953" y="19510"/>
                  </a:cubicBezTo>
                  <a:cubicBezTo>
                    <a:pt x="4786" y="18975"/>
                    <a:pt x="5320" y="17906"/>
                    <a:pt x="5453" y="16793"/>
                  </a:cubicBezTo>
                  <a:cubicBezTo>
                    <a:pt x="5520" y="16170"/>
                    <a:pt x="5820" y="15680"/>
                    <a:pt x="6253" y="15412"/>
                  </a:cubicBezTo>
                  <a:lnTo>
                    <a:pt x="6286" y="15368"/>
                  </a:lnTo>
                  <a:cubicBezTo>
                    <a:pt x="6853" y="14967"/>
                    <a:pt x="7553" y="15190"/>
                    <a:pt x="7986" y="15813"/>
                  </a:cubicBezTo>
                  <a:cubicBezTo>
                    <a:pt x="10053" y="18753"/>
                    <a:pt x="13386" y="19688"/>
                    <a:pt x="16220" y="17817"/>
                  </a:cubicBezTo>
                  <a:cubicBezTo>
                    <a:pt x="19853" y="15412"/>
                    <a:pt x="21253" y="9400"/>
                    <a:pt x="19186" y="4679"/>
                  </a:cubicBezTo>
                  <a:cubicBezTo>
                    <a:pt x="17420" y="493"/>
                    <a:pt x="13486" y="-1155"/>
                    <a:pt x="10220" y="849"/>
                  </a:cubicBezTo>
                  <a:close/>
                </a:path>
              </a:pathLst>
            </a:custGeom>
            <a:solidFill>
              <a:srgbClr val="F7931F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DC9F2980-98FB-432F-A4BC-92D24ED77C5F}"/>
                </a:ext>
              </a:extLst>
            </p:cNvPr>
            <p:cNvSpPr/>
            <p:nvPr/>
          </p:nvSpPr>
          <p:spPr>
            <a:xfrm>
              <a:off x="5895991" y="3611490"/>
              <a:ext cx="401162" cy="401159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4A8B26-E463-4B4E-8895-74DF5A8B0958}"/>
              </a:ext>
            </a:extLst>
          </p:cNvPr>
          <p:cNvGrpSpPr/>
          <p:nvPr/>
        </p:nvGrpSpPr>
        <p:grpSpPr>
          <a:xfrm>
            <a:off x="493299" y="2116004"/>
            <a:ext cx="2926080" cy="2059594"/>
            <a:chOff x="332936" y="2627766"/>
            <a:chExt cx="2926080" cy="205959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4991E0-9B0E-4492-ADDD-C7BA828485BE}"/>
                </a:ext>
              </a:extLst>
            </p:cNvPr>
            <p:cNvSpPr txBox="1"/>
            <p:nvPr/>
          </p:nvSpPr>
          <p:spPr>
            <a:xfrm>
              <a:off x="332936" y="2627766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003C8E"/>
                  </a:solidFill>
                  <a:effectLst/>
                  <a:uLnTx/>
                  <a:uFillTx/>
                </a:rPr>
                <a:t>Regulasi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38E500-DA13-4D58-926A-CFA90D37F580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160043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Arahan Menteri Keuangan untuk memastikan kembali regulasi yang ada telah cukup untuk melakukan pencegahan dan pendeteksian </a:t>
              </a:r>
              <a:r>
                <a:rPr kumimoji="0" lang="en-US" sz="1400" b="0" i="1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fraud. </a:t>
              </a:r>
              <a:r>
                <a:rPr kumimoji="0" lang="en-US" sz="1400" b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Dengan pemanfaatan data </a:t>
              </a:r>
              <a:r>
                <a:rPr lang="en-US" sz="1400" b="1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Deklarasi</a:t>
              </a:r>
              <a:r>
                <a:rPr 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, pencegahan dan pendeteksian </a:t>
              </a:r>
              <a:r>
                <a:rPr lang="en-US" sz="1400" i="1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fraud </a:t>
              </a:r>
              <a:r>
                <a:rPr 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menjadi lebih baik. </a:t>
              </a:r>
              <a:endParaRPr kumimoji="0" 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rio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50656E-F0DF-46F9-97F4-39ECB486AC18}"/>
              </a:ext>
            </a:extLst>
          </p:cNvPr>
          <p:cNvGrpSpPr/>
          <p:nvPr/>
        </p:nvGrpSpPr>
        <p:grpSpPr>
          <a:xfrm>
            <a:off x="8770199" y="3049227"/>
            <a:ext cx="2926080" cy="1844151"/>
            <a:chOff x="332936" y="2627766"/>
            <a:chExt cx="2926080" cy="184415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9390DE-D97A-4383-BCBB-4C540B84C225}"/>
                </a:ext>
              </a:extLst>
            </p:cNvPr>
            <p:cNvSpPr txBox="1"/>
            <p:nvPr/>
          </p:nvSpPr>
          <p:spPr>
            <a:xfrm>
              <a:off x="332936" y="2627766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srgbClr val="F7931F">
                      <a:lumMod val="75000"/>
                    </a:srgbClr>
                  </a:solidFill>
                  <a:effectLst/>
                  <a:uLnTx/>
                  <a:uFillTx/>
                </a:rPr>
                <a:t>Manfaat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6F97DB-4ACA-4870-ABF9-CB814F4A4263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138499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 panose="02000506040000020003"/>
                </a:rPr>
                <a:t>Dengan adanya 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 panose="02000506040000020003"/>
                </a:rPr>
                <a:t>Deklarasi </a:t>
              </a:r>
              <a:r>
                <a:rPr 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 panose="02000506040000020003"/>
                </a:rPr>
                <a:t>diharapkan dapat untuk menghindari adanya potensi Benturan Kepentingan di kemudian hari yang dapat menyebabkan perbuatan </a:t>
              </a:r>
              <a:r>
                <a:rPr lang="en-US" sz="1400" i="1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 panose="02000506040000020003"/>
                </a:rPr>
                <a:t>fraud </a:t>
              </a:r>
              <a:r>
                <a:rPr 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 panose="02000506040000020003"/>
                </a:rPr>
                <a:t>yang lebih besar.</a:t>
              </a:r>
              <a:endParaRPr kumimoji="0" 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riol" panose="02000506040000020003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FFAE0A3-F6D4-4035-A300-54FE26BD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38740" y="2116004"/>
            <a:ext cx="1079173" cy="1079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DECAA-FE44-43CB-B926-03CC192DC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18" y="3212225"/>
            <a:ext cx="898577" cy="8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Pengertian</a:t>
            </a:r>
            <a:r>
              <a:rPr lang="en-US" sz="3600" dirty="0"/>
              <a:t>, </a:t>
            </a:r>
            <a:r>
              <a:rPr lang="en-US" sz="3600" dirty="0" err="1"/>
              <a:t>Ruang</a:t>
            </a:r>
            <a:r>
              <a:rPr lang="en-US" sz="3600" dirty="0"/>
              <a:t> </a:t>
            </a:r>
            <a:r>
              <a:rPr lang="en-US" sz="3600" dirty="0" err="1"/>
              <a:t>Lingkup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 err="1"/>
              <a:t>Kewajiban</a:t>
            </a:r>
            <a:r>
              <a:rPr lang="en-US" sz="3600" dirty="0"/>
              <a:t> dan </a:t>
            </a:r>
            <a:r>
              <a:rPr lang="en-US" sz="3600" dirty="0" err="1"/>
              <a:t>Larangan</a:t>
            </a:r>
            <a:endParaRPr lang="en-ID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57" y="75574"/>
            <a:ext cx="6405085" cy="898576"/>
          </a:xfrm>
        </p:spPr>
        <p:txBody>
          <a:bodyPr>
            <a:normAutofit/>
          </a:bodyPr>
          <a:lstStyle/>
          <a:p>
            <a:r>
              <a:rPr lang="en-US" sz="3100" dirty="0" err="1"/>
              <a:t>Pengertian</a:t>
            </a:r>
            <a:r>
              <a:rPr lang="en-US" sz="3100" dirty="0"/>
              <a:t> </a:t>
            </a:r>
            <a:r>
              <a:rPr lang="en-US" sz="3100" dirty="0" err="1"/>
              <a:t>Benturan</a:t>
            </a:r>
            <a:r>
              <a:rPr lang="en-US" sz="3100" dirty="0"/>
              <a:t> </a:t>
            </a:r>
            <a:r>
              <a:rPr lang="en-US" sz="3100" dirty="0" err="1"/>
              <a:t>Kepentingan</a:t>
            </a:r>
            <a:br>
              <a:rPr lang="en-US" sz="3100" dirty="0"/>
            </a:br>
            <a:r>
              <a:rPr lang="en-US" sz="1800" dirty="0"/>
              <a:t>(DIKTUM KETIGA)</a:t>
            </a:r>
            <a:endParaRPr lang="en-ID" sz="3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33D3B6-5EF8-4B78-8096-AAA23FA2AAB5}"/>
              </a:ext>
            </a:extLst>
          </p:cNvPr>
          <p:cNvSpPr txBox="1"/>
          <p:nvPr/>
        </p:nvSpPr>
        <p:spPr>
          <a:xfrm>
            <a:off x="895118" y="977617"/>
            <a:ext cx="10401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Situasi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Pegawai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memiliki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atau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patut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diduga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memiliki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pribadi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dan/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atau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kelompok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untuk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menguntungkan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diri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sendiri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, orang lain, dan/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atau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golongan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dalam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menggunakan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kewenangannya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sehingga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dapat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memengaruhi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objektivitas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dan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kualitas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keputusan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tindakan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dibuat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dilakukan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atau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dibuat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dilakukan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0D016630-4F88-4E58-9472-6DB9A99B0BD2}"/>
              </a:ext>
            </a:extLst>
          </p:cNvPr>
          <p:cNvSpPr txBox="1">
            <a:spLocks/>
          </p:cNvSpPr>
          <p:nvPr/>
        </p:nvSpPr>
        <p:spPr>
          <a:xfrm>
            <a:off x="2893456" y="2618238"/>
            <a:ext cx="6405085" cy="898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3200" dirty="0"/>
              <a:t>Ruang </a:t>
            </a:r>
            <a:r>
              <a:rPr lang="en-US" sz="3200" dirty="0" err="1"/>
              <a:t>Lingkup</a:t>
            </a:r>
            <a:br>
              <a:rPr lang="en-US" sz="3200" dirty="0"/>
            </a:br>
            <a:r>
              <a:rPr lang="en-US" sz="1800" dirty="0"/>
              <a:t>(</a:t>
            </a:r>
            <a:r>
              <a:rPr lang="en-US" sz="1800" dirty="0" err="1"/>
              <a:t>Diktum</a:t>
            </a:r>
            <a:r>
              <a:rPr lang="en-US" sz="1800" dirty="0"/>
              <a:t> </a:t>
            </a:r>
            <a:r>
              <a:rPr lang="en-US" sz="1800" dirty="0" err="1"/>
              <a:t>Kedua</a:t>
            </a:r>
            <a:r>
              <a:rPr lang="en-US" sz="1800" dirty="0"/>
              <a:t>)</a:t>
            </a:r>
            <a:endParaRPr lang="en-ID" sz="32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58E05A0-5E5A-4197-B37D-21AB9A9DD19D}"/>
              </a:ext>
            </a:extLst>
          </p:cNvPr>
          <p:cNvSpPr txBox="1"/>
          <p:nvPr/>
        </p:nvSpPr>
        <p:spPr>
          <a:xfrm>
            <a:off x="1645886" y="3556341"/>
            <a:ext cx="924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C8E"/>
                </a:solidFill>
              </a:rPr>
              <a:t>CPNS, PNS, PPPK, orang yang menerima </a:t>
            </a:r>
            <a:r>
              <a:rPr lang="en-US" sz="2400" dirty="0" err="1">
                <a:solidFill>
                  <a:srgbClr val="003C8E"/>
                </a:solidFill>
              </a:rPr>
              <a:t>gaji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dirty="0" err="1">
                <a:solidFill>
                  <a:srgbClr val="003C8E"/>
                </a:solidFill>
              </a:rPr>
              <a:t>dari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dirty="0" err="1">
                <a:solidFill>
                  <a:srgbClr val="003C8E"/>
                </a:solidFill>
              </a:rPr>
              <a:t>keuangan</a:t>
            </a:r>
            <a:r>
              <a:rPr lang="en-US" sz="2400" dirty="0">
                <a:solidFill>
                  <a:srgbClr val="003C8E"/>
                </a:solidFill>
              </a:rPr>
              <a:t> negara</a:t>
            </a:r>
            <a:endParaRPr lang="en-ID" sz="2400" dirty="0">
              <a:solidFill>
                <a:srgbClr val="003C8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0DB80F-40C8-4AF1-BFDF-576822955BC1}"/>
              </a:ext>
            </a:extLst>
          </p:cNvPr>
          <p:cNvSpPr txBox="1"/>
          <p:nvPr/>
        </p:nvSpPr>
        <p:spPr>
          <a:xfrm>
            <a:off x="1645886" y="4601901"/>
            <a:ext cx="924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C8E"/>
                </a:solidFill>
              </a:rPr>
              <a:t>Unit organisasi di </a:t>
            </a:r>
            <a:r>
              <a:rPr lang="en-US" sz="2400" dirty="0" err="1">
                <a:solidFill>
                  <a:srgbClr val="003C8E"/>
                </a:solidFill>
              </a:rPr>
              <a:t>Lingkungan</a:t>
            </a:r>
            <a:r>
              <a:rPr lang="en-US" sz="2400" dirty="0">
                <a:solidFill>
                  <a:srgbClr val="003C8E"/>
                </a:solidFill>
              </a:rPr>
              <a:t> Kemenkeu</a:t>
            </a:r>
            <a:endParaRPr lang="en-ID" sz="2400" dirty="0">
              <a:solidFill>
                <a:srgbClr val="003C8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40E6C3-90ED-4DB0-BDDF-FD6FFA0C6914}"/>
              </a:ext>
            </a:extLst>
          </p:cNvPr>
          <p:cNvSpPr txBox="1"/>
          <p:nvPr/>
        </p:nvSpPr>
        <p:spPr>
          <a:xfrm>
            <a:off x="1645886" y="5487837"/>
            <a:ext cx="924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3C8E"/>
                </a:solidFill>
              </a:rPr>
              <a:t>Mencegah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dirty="0" err="1">
                <a:solidFill>
                  <a:srgbClr val="003C8E"/>
                </a:solidFill>
              </a:rPr>
              <a:t>terjadinya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i="1" dirty="0">
                <a:solidFill>
                  <a:srgbClr val="003C8E"/>
                </a:solidFill>
              </a:rPr>
              <a:t>fraud, </a:t>
            </a:r>
            <a:r>
              <a:rPr lang="en-US" sz="2400" dirty="0" err="1">
                <a:solidFill>
                  <a:srgbClr val="003C8E"/>
                </a:solidFill>
              </a:rPr>
              <a:t>menegakkan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dirty="0" err="1">
                <a:solidFill>
                  <a:srgbClr val="003C8E"/>
                </a:solidFill>
              </a:rPr>
              <a:t>integritas</a:t>
            </a:r>
            <a:r>
              <a:rPr lang="en-US" sz="2400" dirty="0">
                <a:solidFill>
                  <a:srgbClr val="003C8E"/>
                </a:solidFill>
              </a:rPr>
              <a:t>, dan </a:t>
            </a:r>
            <a:r>
              <a:rPr lang="en-US" sz="2400" dirty="0" err="1">
                <a:solidFill>
                  <a:srgbClr val="003C8E"/>
                </a:solidFill>
              </a:rPr>
              <a:t>menciptakan</a:t>
            </a:r>
            <a:r>
              <a:rPr lang="en-US" sz="2400" dirty="0">
                <a:solidFill>
                  <a:srgbClr val="003C8E"/>
                </a:solidFill>
              </a:rPr>
              <a:t> </a:t>
            </a:r>
            <a:r>
              <a:rPr lang="en-US" sz="2400" dirty="0" err="1">
                <a:solidFill>
                  <a:srgbClr val="003C8E"/>
                </a:solidFill>
              </a:rPr>
              <a:t>pemerintahan</a:t>
            </a:r>
            <a:r>
              <a:rPr lang="en-US" sz="2400" dirty="0">
                <a:solidFill>
                  <a:srgbClr val="003C8E"/>
                </a:solidFill>
              </a:rPr>
              <a:t> yang bersih dan </a:t>
            </a:r>
            <a:r>
              <a:rPr lang="en-US" sz="2400" dirty="0" err="1">
                <a:solidFill>
                  <a:srgbClr val="003C8E"/>
                </a:solidFill>
              </a:rPr>
              <a:t>berwibawa</a:t>
            </a:r>
            <a:endParaRPr lang="en-ID" sz="2400" dirty="0">
              <a:solidFill>
                <a:srgbClr val="003C8E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2B39605-A35B-4234-8124-178C695731A6}"/>
              </a:ext>
            </a:extLst>
          </p:cNvPr>
          <p:cNvCxnSpPr/>
          <p:nvPr/>
        </p:nvCxnSpPr>
        <p:spPr>
          <a:xfrm>
            <a:off x="1731388" y="4018006"/>
            <a:ext cx="1332000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7834F44-20E1-4DAE-86F2-5EE60792AF29}"/>
              </a:ext>
            </a:extLst>
          </p:cNvPr>
          <p:cNvCxnSpPr/>
          <p:nvPr/>
        </p:nvCxnSpPr>
        <p:spPr>
          <a:xfrm>
            <a:off x="1731388" y="5048538"/>
            <a:ext cx="1332000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FAEB470-0FFF-4CC7-97A1-48DF700AD6CC}"/>
              </a:ext>
            </a:extLst>
          </p:cNvPr>
          <p:cNvCxnSpPr/>
          <p:nvPr/>
        </p:nvCxnSpPr>
        <p:spPr>
          <a:xfrm>
            <a:off x="1731388" y="6318834"/>
            <a:ext cx="1332000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9" name="Graphic 88" descr="Office worker">
            <a:extLst>
              <a:ext uri="{FF2B5EF4-FFF2-40B4-BE49-F238E27FC236}">
                <a16:creationId xmlns:a16="http://schemas.microsoft.com/office/drawing/2014/main" id="{E60BBEEB-7D2B-4533-B7EB-FB919CCDB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24" y="3280718"/>
            <a:ext cx="914400" cy="9144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C51EC7B0-C654-45BB-B2CC-C0460FA6C980}"/>
              </a:ext>
            </a:extLst>
          </p:cNvPr>
          <p:cNvGrpSpPr/>
          <p:nvPr/>
        </p:nvGrpSpPr>
        <p:grpSpPr>
          <a:xfrm>
            <a:off x="435137" y="4375272"/>
            <a:ext cx="1136573" cy="914922"/>
            <a:chOff x="5638800" y="2971800"/>
            <a:chExt cx="1446881" cy="914922"/>
          </a:xfrm>
        </p:grpSpPr>
        <p:pic>
          <p:nvPicPr>
            <p:cNvPr id="91" name="Graphic 90" descr="Building">
              <a:extLst>
                <a:ext uri="{FF2B5EF4-FFF2-40B4-BE49-F238E27FC236}">
                  <a16:creationId xmlns:a16="http://schemas.microsoft.com/office/drawing/2014/main" id="{232A8F46-D325-430A-883E-A61A8BED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Building">
              <a:extLst>
                <a:ext uri="{FF2B5EF4-FFF2-40B4-BE49-F238E27FC236}">
                  <a16:creationId xmlns:a16="http://schemas.microsoft.com/office/drawing/2014/main" id="{F78AEC19-45CB-4351-8A47-E6108B4C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71281" y="2972322"/>
              <a:ext cx="914400" cy="914400"/>
            </a:xfrm>
            <a:prstGeom prst="rect">
              <a:avLst/>
            </a:prstGeom>
          </p:spPr>
        </p:pic>
      </p:grpSp>
      <p:pic>
        <p:nvPicPr>
          <p:cNvPr id="93" name="Graphic 92" descr="Bullseye">
            <a:extLst>
              <a:ext uri="{FF2B5EF4-FFF2-40B4-BE49-F238E27FC236}">
                <a16:creationId xmlns:a16="http://schemas.microsoft.com/office/drawing/2014/main" id="{D24217CA-B2A9-49B5-B960-438AA56BF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224" y="5458278"/>
            <a:ext cx="914400" cy="914400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D13AF19-EBCC-4FD1-8DA8-0F38FC1E8BFA}"/>
              </a:ext>
            </a:extLst>
          </p:cNvPr>
          <p:cNvCxnSpPr>
            <a:cxnSpLocks/>
          </p:cNvCxnSpPr>
          <p:nvPr/>
        </p:nvCxnSpPr>
        <p:spPr>
          <a:xfrm>
            <a:off x="1007076" y="2458995"/>
            <a:ext cx="10107827" cy="0"/>
          </a:xfrm>
          <a:prstGeom prst="line">
            <a:avLst/>
          </a:prstGeom>
          <a:ln w="28575">
            <a:solidFill>
              <a:srgbClr val="EC7C0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2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6100A74-90AD-4FF9-B3AE-798805E6C11D}"/>
              </a:ext>
            </a:extLst>
          </p:cNvPr>
          <p:cNvGrpSpPr/>
          <p:nvPr/>
        </p:nvGrpSpPr>
        <p:grpSpPr>
          <a:xfrm>
            <a:off x="5759311" y="1782023"/>
            <a:ext cx="406116" cy="4831156"/>
            <a:chOff x="5759311" y="1474755"/>
            <a:chExt cx="406116" cy="4831156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D7251A7-55F2-4C52-95A2-7238C4ACA021}"/>
                </a:ext>
              </a:extLst>
            </p:cNvPr>
            <p:cNvSpPr/>
            <p:nvPr/>
          </p:nvSpPr>
          <p:spPr>
            <a:xfrm>
              <a:off x="5759311" y="1474755"/>
              <a:ext cx="406116" cy="4831156"/>
            </a:xfrm>
            <a:custGeom>
              <a:avLst/>
              <a:gdLst>
                <a:gd name="connsiteX0" fmla="*/ 21478 w 406116"/>
                <a:gd name="connsiteY0" fmla="*/ 0 h 4831156"/>
                <a:gd name="connsiteX1" fmla="*/ 250471 w 406116"/>
                <a:gd name="connsiteY1" fmla="*/ 0 h 4831156"/>
                <a:gd name="connsiteX2" fmla="*/ 406116 w 406116"/>
                <a:gd name="connsiteY2" fmla="*/ 4831156 h 4831156"/>
                <a:gd name="connsiteX3" fmla="*/ 0 w 406116"/>
                <a:gd name="connsiteY3" fmla="*/ 4831156 h 48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116" h="4831156">
                  <a:moveTo>
                    <a:pt x="21478" y="0"/>
                  </a:moveTo>
                  <a:lnTo>
                    <a:pt x="250471" y="0"/>
                  </a:lnTo>
                  <a:lnTo>
                    <a:pt x="406116" y="4831156"/>
                  </a:lnTo>
                  <a:lnTo>
                    <a:pt x="0" y="4831156"/>
                  </a:lnTo>
                  <a:close/>
                </a:path>
              </a:pathLst>
            </a:custGeom>
            <a:solidFill>
              <a:srgbClr val="D3D3D3">
                <a:lumMod val="50000"/>
              </a:srgbClr>
            </a:solidFill>
            <a:ln w="6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AC4BA8-EB77-4022-91C2-DF57BF976F1D}"/>
                </a:ext>
              </a:extLst>
            </p:cNvPr>
            <p:cNvSpPr/>
            <p:nvPr/>
          </p:nvSpPr>
          <p:spPr>
            <a:xfrm>
              <a:off x="5759311" y="1474755"/>
              <a:ext cx="125233" cy="4831156"/>
            </a:xfrm>
            <a:custGeom>
              <a:avLst/>
              <a:gdLst>
                <a:gd name="connsiteX0" fmla="*/ 21478 w 125233"/>
                <a:gd name="connsiteY0" fmla="*/ 0 h 4831156"/>
                <a:gd name="connsiteX1" fmla="*/ 125233 w 125233"/>
                <a:gd name="connsiteY1" fmla="*/ 0 h 4831156"/>
                <a:gd name="connsiteX2" fmla="*/ 125233 w 125233"/>
                <a:gd name="connsiteY2" fmla="*/ 4831156 h 4831156"/>
                <a:gd name="connsiteX3" fmla="*/ 0 w 125233"/>
                <a:gd name="connsiteY3" fmla="*/ 4831156 h 483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33" h="4831156">
                  <a:moveTo>
                    <a:pt x="21478" y="0"/>
                  </a:moveTo>
                  <a:lnTo>
                    <a:pt x="125233" y="0"/>
                  </a:lnTo>
                  <a:lnTo>
                    <a:pt x="125233" y="4831156"/>
                  </a:lnTo>
                  <a:lnTo>
                    <a:pt x="0" y="4831156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3C75A2-758E-4EFC-AF78-B82F56BD5339}"/>
              </a:ext>
            </a:extLst>
          </p:cNvPr>
          <p:cNvGrpSpPr/>
          <p:nvPr/>
        </p:nvGrpSpPr>
        <p:grpSpPr>
          <a:xfrm>
            <a:off x="4825908" y="1877670"/>
            <a:ext cx="2963099" cy="1246834"/>
            <a:chOff x="4686292" y="1551947"/>
            <a:chExt cx="2963099" cy="124683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31CB711-0BBE-4E09-AEE7-1ED5035AB805}"/>
                </a:ext>
              </a:extLst>
            </p:cNvPr>
            <p:cNvGrpSpPr/>
            <p:nvPr/>
          </p:nvGrpSpPr>
          <p:grpSpPr>
            <a:xfrm>
              <a:off x="4686292" y="1551947"/>
              <a:ext cx="2963099" cy="1246834"/>
              <a:chOff x="4686292" y="1551947"/>
              <a:chExt cx="2963099" cy="1246834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DE1F62D-2CB4-4786-BBB7-78BFF892C9F8}"/>
                  </a:ext>
                </a:extLst>
              </p:cNvPr>
              <p:cNvSpPr/>
              <p:nvPr/>
            </p:nvSpPr>
            <p:spPr>
              <a:xfrm>
                <a:off x="4686302" y="2581071"/>
                <a:ext cx="2495239" cy="217710"/>
              </a:xfrm>
              <a:custGeom>
                <a:avLst/>
                <a:gdLst>
                  <a:gd name="connsiteX0" fmla="*/ 0 w 1264362"/>
                  <a:gd name="connsiteY0" fmla="*/ 0 h 39114"/>
                  <a:gd name="connsiteX1" fmla="*/ 1264362 w 1264362"/>
                  <a:gd name="connsiteY1" fmla="*/ 0 h 39114"/>
                  <a:gd name="connsiteX2" fmla="*/ 1264362 w 1264362"/>
                  <a:gd name="connsiteY2" fmla="*/ 39114 h 39114"/>
                  <a:gd name="connsiteX3" fmla="*/ 0 w 1264362"/>
                  <a:gd name="connsiteY3" fmla="*/ 39114 h 39114"/>
                  <a:gd name="connsiteX0" fmla="*/ 0 w 1264362"/>
                  <a:gd name="connsiteY0" fmla="*/ 0 h 39114"/>
                  <a:gd name="connsiteX1" fmla="*/ 645300 w 1264362"/>
                  <a:gd name="connsiteY1" fmla="*/ 1092 h 39114"/>
                  <a:gd name="connsiteX2" fmla="*/ 1264362 w 1264362"/>
                  <a:gd name="connsiteY2" fmla="*/ 0 h 39114"/>
                  <a:gd name="connsiteX3" fmla="*/ 1264362 w 1264362"/>
                  <a:gd name="connsiteY3" fmla="*/ 39114 h 39114"/>
                  <a:gd name="connsiteX4" fmla="*/ 0 w 1264362"/>
                  <a:gd name="connsiteY4" fmla="*/ 39114 h 39114"/>
                  <a:gd name="connsiteX5" fmla="*/ 0 w 1264362"/>
                  <a:gd name="connsiteY5" fmla="*/ 0 h 39114"/>
                  <a:gd name="connsiteX0" fmla="*/ 0 w 1264362"/>
                  <a:gd name="connsiteY0" fmla="*/ 71202 h 110316"/>
                  <a:gd name="connsiteX1" fmla="*/ 651872 w 1264362"/>
                  <a:gd name="connsiteY1" fmla="*/ 0 h 110316"/>
                  <a:gd name="connsiteX2" fmla="*/ 1264362 w 1264362"/>
                  <a:gd name="connsiteY2" fmla="*/ 71202 h 110316"/>
                  <a:gd name="connsiteX3" fmla="*/ 1264362 w 1264362"/>
                  <a:gd name="connsiteY3" fmla="*/ 110316 h 110316"/>
                  <a:gd name="connsiteX4" fmla="*/ 0 w 1264362"/>
                  <a:gd name="connsiteY4" fmla="*/ 110316 h 110316"/>
                  <a:gd name="connsiteX5" fmla="*/ 0 w 1264362"/>
                  <a:gd name="connsiteY5" fmla="*/ 71202 h 11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4362" h="110316">
                    <a:moveTo>
                      <a:pt x="0" y="71202"/>
                    </a:moveTo>
                    <a:lnTo>
                      <a:pt x="651872" y="0"/>
                    </a:lnTo>
                    <a:lnTo>
                      <a:pt x="1264362" y="71202"/>
                    </a:lnTo>
                    <a:lnTo>
                      <a:pt x="1264362" y="110316"/>
                    </a:lnTo>
                    <a:lnTo>
                      <a:pt x="0" y="110316"/>
                    </a:lnTo>
                    <a:lnTo>
                      <a:pt x="0" y="71202"/>
                    </a:lnTo>
                    <a:close/>
                  </a:path>
                </a:pathLst>
              </a:custGeom>
              <a:solidFill>
                <a:srgbClr val="A2B969">
                  <a:lumMod val="75000"/>
                </a:srgbClr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30E2E22-AC94-4FB0-AB1C-F90C21BC6598}"/>
                  </a:ext>
                </a:extLst>
              </p:cNvPr>
              <p:cNvSpPr/>
              <p:nvPr/>
            </p:nvSpPr>
            <p:spPr>
              <a:xfrm>
                <a:off x="7181541" y="2071785"/>
                <a:ext cx="467850" cy="726996"/>
              </a:xfrm>
              <a:custGeom>
                <a:avLst/>
                <a:gdLst>
                  <a:gd name="connsiteX0" fmla="*/ 0 w 237063"/>
                  <a:gd name="connsiteY0" fmla="*/ 329262 h 368376"/>
                  <a:gd name="connsiteX1" fmla="*/ 237064 w 237063"/>
                  <a:gd name="connsiteY1" fmla="*/ 0 h 368376"/>
                  <a:gd name="connsiteX2" fmla="*/ 237064 w 237063"/>
                  <a:gd name="connsiteY2" fmla="*/ 39114 h 368376"/>
                  <a:gd name="connsiteX3" fmla="*/ 0 w 237063"/>
                  <a:gd name="connsiteY3" fmla="*/ 368376 h 368376"/>
                  <a:gd name="connsiteX0" fmla="*/ 0 w 237064"/>
                  <a:gd name="connsiteY0" fmla="*/ 329262 h 368376"/>
                  <a:gd name="connsiteX1" fmla="*/ 103873 w 237064"/>
                  <a:gd name="connsiteY1" fmla="*/ 172623 h 368376"/>
                  <a:gd name="connsiteX2" fmla="*/ 237064 w 237064"/>
                  <a:gd name="connsiteY2" fmla="*/ 0 h 368376"/>
                  <a:gd name="connsiteX3" fmla="*/ 237064 w 237064"/>
                  <a:gd name="connsiteY3" fmla="*/ 39114 h 368376"/>
                  <a:gd name="connsiteX4" fmla="*/ 0 w 237064"/>
                  <a:gd name="connsiteY4" fmla="*/ 368376 h 368376"/>
                  <a:gd name="connsiteX5" fmla="*/ 0 w 237064"/>
                  <a:gd name="connsiteY5" fmla="*/ 329262 h 368376"/>
                  <a:gd name="connsiteX0" fmla="*/ 0 w 237064"/>
                  <a:gd name="connsiteY0" fmla="*/ 329262 h 368376"/>
                  <a:gd name="connsiteX1" fmla="*/ 64440 w 237064"/>
                  <a:gd name="connsiteY1" fmla="*/ 149621 h 368376"/>
                  <a:gd name="connsiteX2" fmla="*/ 237064 w 237064"/>
                  <a:gd name="connsiteY2" fmla="*/ 0 h 368376"/>
                  <a:gd name="connsiteX3" fmla="*/ 237064 w 237064"/>
                  <a:gd name="connsiteY3" fmla="*/ 39114 h 368376"/>
                  <a:gd name="connsiteX4" fmla="*/ 0 w 237064"/>
                  <a:gd name="connsiteY4" fmla="*/ 368376 h 368376"/>
                  <a:gd name="connsiteX5" fmla="*/ 0 w 237064"/>
                  <a:gd name="connsiteY5" fmla="*/ 329262 h 36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064" h="368376">
                    <a:moveTo>
                      <a:pt x="0" y="329262"/>
                    </a:moveTo>
                    <a:lnTo>
                      <a:pt x="64440" y="149621"/>
                    </a:lnTo>
                    <a:lnTo>
                      <a:pt x="237064" y="0"/>
                    </a:lnTo>
                    <a:lnTo>
                      <a:pt x="237064" y="39114"/>
                    </a:lnTo>
                    <a:lnTo>
                      <a:pt x="0" y="368376"/>
                    </a:lnTo>
                    <a:lnTo>
                      <a:pt x="0" y="329262"/>
                    </a:lnTo>
                    <a:close/>
                  </a:path>
                </a:pathLst>
              </a:custGeom>
              <a:solidFill>
                <a:srgbClr val="A2B969">
                  <a:lumMod val="50000"/>
                </a:srgbClr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E7CB607-D629-443A-9AA4-45EBBB975D8E}"/>
                  </a:ext>
                </a:extLst>
              </p:cNvPr>
              <p:cNvSpPr/>
              <p:nvPr/>
            </p:nvSpPr>
            <p:spPr>
              <a:xfrm>
                <a:off x="4686292" y="1551947"/>
                <a:ext cx="2963089" cy="1169642"/>
              </a:xfrm>
              <a:custGeom>
                <a:avLst/>
                <a:gdLst>
                  <a:gd name="connsiteX0" fmla="*/ 39512 w 1501425"/>
                  <a:gd name="connsiteY0" fmla="*/ 158047 h 592669"/>
                  <a:gd name="connsiteX1" fmla="*/ 0 w 1501425"/>
                  <a:gd name="connsiteY1" fmla="*/ 592669 h 592669"/>
                  <a:gd name="connsiteX2" fmla="*/ 1264362 w 1501425"/>
                  <a:gd name="connsiteY2" fmla="*/ 592669 h 592669"/>
                  <a:gd name="connsiteX3" fmla="*/ 1501426 w 1501425"/>
                  <a:gd name="connsiteY3" fmla="*/ 263407 h 592669"/>
                  <a:gd name="connsiteX4" fmla="*/ 1501426 w 1501425"/>
                  <a:gd name="connsiteY4" fmla="*/ 263407 h 592669"/>
                  <a:gd name="connsiteX5" fmla="*/ 1145827 w 1501425"/>
                  <a:gd name="connsiteY5" fmla="*/ 0 h 592669"/>
                  <a:gd name="connsiteX0" fmla="*/ 39512 w 1501426"/>
                  <a:gd name="connsiteY0" fmla="*/ 158047 h 592669"/>
                  <a:gd name="connsiteX1" fmla="*/ 0 w 1501426"/>
                  <a:gd name="connsiteY1" fmla="*/ 592669 h 592669"/>
                  <a:gd name="connsiteX2" fmla="*/ 1264362 w 1501426"/>
                  <a:gd name="connsiteY2" fmla="*/ 592669 h 592669"/>
                  <a:gd name="connsiteX3" fmla="*/ 1501426 w 1501426"/>
                  <a:gd name="connsiteY3" fmla="*/ 263407 h 592669"/>
                  <a:gd name="connsiteX4" fmla="*/ 1479995 w 1501426"/>
                  <a:gd name="connsiteY4" fmla="*/ 303888 h 592669"/>
                  <a:gd name="connsiteX5" fmla="*/ 1145827 w 1501426"/>
                  <a:gd name="connsiteY5" fmla="*/ 0 h 592669"/>
                  <a:gd name="connsiteX6" fmla="*/ 39512 w 1501426"/>
                  <a:gd name="connsiteY6" fmla="*/ 158047 h 592669"/>
                  <a:gd name="connsiteX0" fmla="*/ 39512 w 1506189"/>
                  <a:gd name="connsiteY0" fmla="*/ 158047 h 592669"/>
                  <a:gd name="connsiteX1" fmla="*/ 0 w 1506189"/>
                  <a:gd name="connsiteY1" fmla="*/ 592669 h 592669"/>
                  <a:gd name="connsiteX2" fmla="*/ 1264362 w 1506189"/>
                  <a:gd name="connsiteY2" fmla="*/ 592669 h 592669"/>
                  <a:gd name="connsiteX3" fmla="*/ 1501426 w 1506189"/>
                  <a:gd name="connsiteY3" fmla="*/ 263407 h 592669"/>
                  <a:gd name="connsiteX4" fmla="*/ 1506189 w 1506189"/>
                  <a:gd name="connsiteY4" fmla="*/ 270551 h 592669"/>
                  <a:gd name="connsiteX5" fmla="*/ 1145827 w 1506189"/>
                  <a:gd name="connsiteY5" fmla="*/ 0 h 592669"/>
                  <a:gd name="connsiteX6" fmla="*/ 39512 w 1506189"/>
                  <a:gd name="connsiteY6" fmla="*/ 158047 h 592669"/>
                  <a:gd name="connsiteX0" fmla="*/ 39512 w 1501426"/>
                  <a:gd name="connsiteY0" fmla="*/ 158047 h 592669"/>
                  <a:gd name="connsiteX1" fmla="*/ 0 w 1501426"/>
                  <a:gd name="connsiteY1" fmla="*/ 592669 h 592669"/>
                  <a:gd name="connsiteX2" fmla="*/ 1264362 w 1501426"/>
                  <a:gd name="connsiteY2" fmla="*/ 592669 h 592669"/>
                  <a:gd name="connsiteX3" fmla="*/ 1501426 w 1501426"/>
                  <a:gd name="connsiteY3" fmla="*/ 263407 h 592669"/>
                  <a:gd name="connsiteX4" fmla="*/ 1145827 w 1501426"/>
                  <a:gd name="connsiteY4" fmla="*/ 0 h 592669"/>
                  <a:gd name="connsiteX5" fmla="*/ 39512 w 1501426"/>
                  <a:gd name="connsiteY5" fmla="*/ 158047 h 59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426" h="592669">
                    <a:moveTo>
                      <a:pt x="39512" y="158047"/>
                    </a:moveTo>
                    <a:lnTo>
                      <a:pt x="0" y="592669"/>
                    </a:lnTo>
                    <a:lnTo>
                      <a:pt x="1264362" y="592669"/>
                    </a:lnTo>
                    <a:lnTo>
                      <a:pt x="1501426" y="263407"/>
                    </a:lnTo>
                    <a:lnTo>
                      <a:pt x="1145827" y="0"/>
                    </a:lnTo>
                    <a:lnTo>
                      <a:pt x="39512" y="158047"/>
                    </a:lnTo>
                    <a:close/>
                  </a:path>
                </a:pathLst>
              </a:custGeom>
              <a:solidFill>
                <a:srgbClr val="003C8E"/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A380D07-6D30-4473-A45A-4135662E0942}"/>
                </a:ext>
              </a:extLst>
            </p:cNvPr>
            <p:cNvSpPr txBox="1"/>
            <p:nvPr/>
          </p:nvSpPr>
          <p:spPr>
            <a:xfrm rot="21441207">
              <a:off x="4826744" y="1894990"/>
              <a:ext cx="2420856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Kewajiban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8033C8-B190-4981-A8CF-E1BEAA0FA9CC}"/>
              </a:ext>
            </a:extLst>
          </p:cNvPr>
          <p:cNvGrpSpPr/>
          <p:nvPr/>
        </p:nvGrpSpPr>
        <p:grpSpPr>
          <a:xfrm>
            <a:off x="3880981" y="3284707"/>
            <a:ext cx="3142895" cy="1418793"/>
            <a:chOff x="4014331" y="2967174"/>
            <a:chExt cx="3142895" cy="141879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85A1E45-D7D1-4C88-BB76-EF729B0AC2E9}"/>
                </a:ext>
              </a:extLst>
            </p:cNvPr>
            <p:cNvGrpSpPr/>
            <p:nvPr/>
          </p:nvGrpSpPr>
          <p:grpSpPr>
            <a:xfrm>
              <a:off x="4014331" y="2967174"/>
              <a:ext cx="3142895" cy="1418793"/>
              <a:chOff x="4014331" y="2967174"/>
              <a:chExt cx="3142895" cy="1418793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3AB6EA8-C457-46DD-BD9B-646453CDBAF9}"/>
                  </a:ext>
                </a:extLst>
              </p:cNvPr>
              <p:cNvSpPr/>
              <p:nvPr/>
            </p:nvSpPr>
            <p:spPr>
              <a:xfrm>
                <a:off x="4014345" y="3683890"/>
                <a:ext cx="827065" cy="702077"/>
              </a:xfrm>
              <a:custGeom>
                <a:avLst/>
                <a:gdLst>
                  <a:gd name="connsiteX0" fmla="*/ 33 w 419081"/>
                  <a:gd name="connsiteY0" fmla="*/ -8 h 355748"/>
                  <a:gd name="connsiteX1" fmla="*/ 419115 w 419081"/>
                  <a:gd name="connsiteY1" fmla="*/ 316627 h 355748"/>
                  <a:gd name="connsiteX2" fmla="*/ 419115 w 419081"/>
                  <a:gd name="connsiteY2" fmla="*/ 355741 h 355748"/>
                  <a:gd name="connsiteX3" fmla="*/ 33 w 419081"/>
                  <a:gd name="connsiteY3" fmla="*/ 39106 h 355748"/>
                  <a:gd name="connsiteX0" fmla="*/ 0 w 419082"/>
                  <a:gd name="connsiteY0" fmla="*/ 0 h 355749"/>
                  <a:gd name="connsiteX1" fmla="*/ 220134 w 419082"/>
                  <a:gd name="connsiteY1" fmla="*/ 167412 h 355749"/>
                  <a:gd name="connsiteX2" fmla="*/ 419082 w 419082"/>
                  <a:gd name="connsiteY2" fmla="*/ 316635 h 355749"/>
                  <a:gd name="connsiteX3" fmla="*/ 419082 w 419082"/>
                  <a:gd name="connsiteY3" fmla="*/ 355749 h 355749"/>
                  <a:gd name="connsiteX4" fmla="*/ 0 w 419082"/>
                  <a:gd name="connsiteY4" fmla="*/ 39114 h 355749"/>
                  <a:gd name="connsiteX5" fmla="*/ 0 w 419082"/>
                  <a:gd name="connsiteY5" fmla="*/ 0 h 355749"/>
                  <a:gd name="connsiteX0" fmla="*/ 0 w 419082"/>
                  <a:gd name="connsiteY0" fmla="*/ 0 h 355749"/>
                  <a:gd name="connsiteX1" fmla="*/ 269425 w 419082"/>
                  <a:gd name="connsiteY1" fmla="*/ 124693 h 355749"/>
                  <a:gd name="connsiteX2" fmla="*/ 419082 w 419082"/>
                  <a:gd name="connsiteY2" fmla="*/ 316635 h 355749"/>
                  <a:gd name="connsiteX3" fmla="*/ 419082 w 419082"/>
                  <a:gd name="connsiteY3" fmla="*/ 355749 h 355749"/>
                  <a:gd name="connsiteX4" fmla="*/ 0 w 419082"/>
                  <a:gd name="connsiteY4" fmla="*/ 39114 h 355749"/>
                  <a:gd name="connsiteX5" fmla="*/ 0 w 419082"/>
                  <a:gd name="connsiteY5" fmla="*/ 0 h 35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082" h="355749">
                    <a:moveTo>
                      <a:pt x="0" y="0"/>
                    </a:moveTo>
                    <a:lnTo>
                      <a:pt x="269425" y="124693"/>
                    </a:lnTo>
                    <a:lnTo>
                      <a:pt x="419082" y="316635"/>
                    </a:lnTo>
                    <a:lnTo>
                      <a:pt x="419082" y="355749"/>
                    </a:lnTo>
                    <a:lnTo>
                      <a:pt x="0" y="39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931F">
                  <a:lumMod val="75000"/>
                </a:srgbClr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83AA5D4-1391-41B8-962B-5E007CC18F17}"/>
                  </a:ext>
                </a:extLst>
              </p:cNvPr>
              <p:cNvSpPr/>
              <p:nvPr/>
            </p:nvSpPr>
            <p:spPr>
              <a:xfrm>
                <a:off x="4841459" y="4098587"/>
                <a:ext cx="2315767" cy="287366"/>
              </a:xfrm>
              <a:custGeom>
                <a:avLst/>
                <a:gdLst>
                  <a:gd name="connsiteX0" fmla="*/ 33 w 1173421"/>
                  <a:gd name="connsiteY0" fmla="*/ 102432 h 141553"/>
                  <a:gd name="connsiteX1" fmla="*/ 1173455 w 1173421"/>
                  <a:gd name="connsiteY1" fmla="*/ -8 h 141553"/>
                  <a:gd name="connsiteX2" fmla="*/ 1173455 w 1173421"/>
                  <a:gd name="connsiteY2" fmla="*/ 39106 h 141553"/>
                  <a:gd name="connsiteX3" fmla="*/ 33 w 1173421"/>
                  <a:gd name="connsiteY3" fmla="*/ 141546 h 141553"/>
                  <a:gd name="connsiteX0" fmla="*/ 0 w 1173422"/>
                  <a:gd name="connsiteY0" fmla="*/ 102440 h 141554"/>
                  <a:gd name="connsiteX1" fmla="*/ 543679 w 1173422"/>
                  <a:gd name="connsiteY1" fmla="*/ 48520 h 141554"/>
                  <a:gd name="connsiteX2" fmla="*/ 1173422 w 1173422"/>
                  <a:gd name="connsiteY2" fmla="*/ 0 h 141554"/>
                  <a:gd name="connsiteX3" fmla="*/ 1173422 w 1173422"/>
                  <a:gd name="connsiteY3" fmla="*/ 39114 h 141554"/>
                  <a:gd name="connsiteX4" fmla="*/ 0 w 1173422"/>
                  <a:gd name="connsiteY4" fmla="*/ 141554 h 141554"/>
                  <a:gd name="connsiteX5" fmla="*/ 0 w 1173422"/>
                  <a:gd name="connsiteY5" fmla="*/ 102440 h 141554"/>
                  <a:gd name="connsiteX0" fmla="*/ 0 w 1173422"/>
                  <a:gd name="connsiteY0" fmla="*/ 106497 h 145611"/>
                  <a:gd name="connsiteX1" fmla="*/ 533821 w 1173422"/>
                  <a:gd name="connsiteY1" fmla="*/ 0 h 145611"/>
                  <a:gd name="connsiteX2" fmla="*/ 1173422 w 1173422"/>
                  <a:gd name="connsiteY2" fmla="*/ 4057 h 145611"/>
                  <a:gd name="connsiteX3" fmla="*/ 1173422 w 1173422"/>
                  <a:gd name="connsiteY3" fmla="*/ 43171 h 145611"/>
                  <a:gd name="connsiteX4" fmla="*/ 0 w 1173422"/>
                  <a:gd name="connsiteY4" fmla="*/ 145611 h 145611"/>
                  <a:gd name="connsiteX5" fmla="*/ 0 w 1173422"/>
                  <a:gd name="connsiteY5" fmla="*/ 106497 h 1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3422" h="145611">
                    <a:moveTo>
                      <a:pt x="0" y="106497"/>
                    </a:moveTo>
                    <a:lnTo>
                      <a:pt x="533821" y="0"/>
                    </a:lnTo>
                    <a:lnTo>
                      <a:pt x="1173422" y="4057"/>
                    </a:lnTo>
                    <a:lnTo>
                      <a:pt x="1173422" y="43171"/>
                    </a:lnTo>
                    <a:lnTo>
                      <a:pt x="0" y="145611"/>
                    </a:lnTo>
                    <a:lnTo>
                      <a:pt x="0" y="106497"/>
                    </a:lnTo>
                    <a:close/>
                  </a:path>
                </a:pathLst>
              </a:custGeom>
              <a:solidFill>
                <a:srgbClr val="F7931F">
                  <a:lumMod val="50000"/>
                </a:srgbClr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98FAECE-988C-40A2-BE4E-60DD399BDBAC}"/>
                  </a:ext>
                </a:extLst>
              </p:cNvPr>
              <p:cNvSpPr/>
              <p:nvPr/>
            </p:nvSpPr>
            <p:spPr>
              <a:xfrm>
                <a:off x="4014331" y="2967174"/>
                <a:ext cx="3142829" cy="1341666"/>
              </a:xfrm>
              <a:custGeom>
                <a:avLst/>
                <a:gdLst>
                  <a:gd name="connsiteX0" fmla="*/ 1518024 w 1592502"/>
                  <a:gd name="connsiteY0" fmla="*/ 65182 h 679835"/>
                  <a:gd name="connsiteX1" fmla="*/ 353924 w 1592502"/>
                  <a:gd name="connsiteY1" fmla="*/ -8 h 679835"/>
                  <a:gd name="connsiteX2" fmla="*/ 33 w 1592502"/>
                  <a:gd name="connsiteY2" fmla="*/ 363192 h 679835"/>
                  <a:gd name="connsiteX3" fmla="*/ 419115 w 1592502"/>
                  <a:gd name="connsiteY3" fmla="*/ 679827 h 679835"/>
                  <a:gd name="connsiteX4" fmla="*/ 419115 w 1592502"/>
                  <a:gd name="connsiteY4" fmla="*/ 679827 h 679835"/>
                  <a:gd name="connsiteX5" fmla="*/ 1592536 w 1592502"/>
                  <a:gd name="connsiteY5" fmla="*/ 577387 h 679835"/>
                  <a:gd name="connsiteX6" fmla="*/ 1592536 w 1592502"/>
                  <a:gd name="connsiteY6" fmla="*/ 577387 h 67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2502" h="679835">
                    <a:moveTo>
                      <a:pt x="1518024" y="65182"/>
                    </a:moveTo>
                    <a:lnTo>
                      <a:pt x="353924" y="-8"/>
                    </a:lnTo>
                    <a:lnTo>
                      <a:pt x="33" y="363192"/>
                    </a:lnTo>
                    <a:lnTo>
                      <a:pt x="419115" y="679827"/>
                    </a:lnTo>
                    <a:lnTo>
                      <a:pt x="419115" y="679827"/>
                    </a:lnTo>
                    <a:lnTo>
                      <a:pt x="1592536" y="577387"/>
                    </a:lnTo>
                    <a:lnTo>
                      <a:pt x="1592536" y="577387"/>
                    </a:lnTo>
                    <a:close/>
                  </a:path>
                </a:pathLst>
              </a:custGeom>
              <a:solidFill>
                <a:srgbClr val="F7931F"/>
              </a:solidFill>
              <a:ln w="6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1113884-2C58-4B20-9756-969BC64D576B}"/>
                </a:ext>
              </a:extLst>
            </p:cNvPr>
            <p:cNvSpPr txBox="1"/>
            <p:nvPr/>
          </p:nvSpPr>
          <p:spPr>
            <a:xfrm rot="21441207">
              <a:off x="4645004" y="3271812"/>
              <a:ext cx="2138727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</a:rPr>
                <a:t>Larangan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Title 1">
            <a:extLst>
              <a:ext uri="{FF2B5EF4-FFF2-40B4-BE49-F238E27FC236}">
                <a16:creationId xmlns:a16="http://schemas.microsoft.com/office/drawing/2014/main" id="{293B898B-C6DA-4C6D-B872-CB980BDD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01" y="258187"/>
            <a:ext cx="7876020" cy="898576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Kewajiban</a:t>
            </a:r>
            <a:r>
              <a:rPr lang="en-US" sz="3200" dirty="0"/>
              <a:t> &amp; </a:t>
            </a:r>
            <a:r>
              <a:rPr lang="en-US" sz="3200" dirty="0" err="1"/>
              <a:t>Larangan</a:t>
            </a:r>
            <a:r>
              <a:rPr lang="en-US" sz="3200" dirty="0"/>
              <a:t> Pegawai</a:t>
            </a:r>
            <a:br>
              <a:rPr lang="en-US" sz="3200" dirty="0"/>
            </a:br>
            <a:r>
              <a:rPr lang="en-US" sz="1800" dirty="0"/>
              <a:t>(DIKTUM KELIMA, KEENAM, KETUJUH, KEDELAPAN dan KEDELAPANBELAS)</a:t>
            </a:r>
            <a:endParaRPr lang="en-ID" sz="3200" dirty="0"/>
          </a:p>
        </p:txBody>
      </p:sp>
      <p:pic>
        <p:nvPicPr>
          <p:cNvPr id="114" name="Graphic 113" descr="Close">
            <a:extLst>
              <a:ext uri="{FF2B5EF4-FFF2-40B4-BE49-F238E27FC236}">
                <a16:creationId xmlns:a16="http://schemas.microsoft.com/office/drawing/2014/main" id="{39FA45BD-199C-4CB3-A440-DFA64F94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08" y="1617382"/>
            <a:ext cx="914400" cy="914400"/>
          </a:xfrm>
          <a:prstGeom prst="rect">
            <a:avLst/>
          </a:prstGeom>
        </p:spPr>
      </p:pic>
      <p:pic>
        <p:nvPicPr>
          <p:cNvPr id="115" name="Graphic 114" descr="Close">
            <a:extLst>
              <a:ext uri="{FF2B5EF4-FFF2-40B4-BE49-F238E27FC236}">
                <a16:creationId xmlns:a16="http://schemas.microsoft.com/office/drawing/2014/main" id="{BF76414F-8A97-4D5F-BF46-08C9BD853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62" y="3112346"/>
            <a:ext cx="914400" cy="914400"/>
          </a:xfrm>
          <a:prstGeom prst="rect">
            <a:avLst/>
          </a:prstGeom>
        </p:spPr>
      </p:pic>
      <p:pic>
        <p:nvPicPr>
          <p:cNvPr id="116" name="Graphic 115" descr="Close">
            <a:extLst>
              <a:ext uri="{FF2B5EF4-FFF2-40B4-BE49-F238E27FC236}">
                <a16:creationId xmlns:a16="http://schemas.microsoft.com/office/drawing/2014/main" id="{D20B977A-086F-4369-9CD7-A261669BD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62" y="4633461"/>
            <a:ext cx="914400" cy="914400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EE4210-97E7-4B60-906F-519D36A0ACE0}"/>
              </a:ext>
            </a:extLst>
          </p:cNvPr>
          <p:cNvSpPr txBox="1"/>
          <p:nvPr/>
        </p:nvSpPr>
        <p:spPr>
          <a:xfrm>
            <a:off x="956827" y="1614449"/>
            <a:ext cx="3368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Menggunakan </a:t>
            </a:r>
            <a:r>
              <a:rPr lang="en-US" sz="2000" dirty="0" err="1"/>
              <a:t>keahliannya</a:t>
            </a:r>
            <a:r>
              <a:rPr lang="en-US" sz="2000" dirty="0"/>
              <a:t> dalam </a:t>
            </a:r>
            <a:r>
              <a:rPr lang="en-US" sz="2000" dirty="0" err="1"/>
              <a:t>mendirikan</a:t>
            </a:r>
            <a:r>
              <a:rPr lang="en-US" sz="2000" dirty="0"/>
              <a:t>/</a:t>
            </a:r>
            <a:r>
              <a:rPr lang="en-US" sz="2000" dirty="0" err="1"/>
              <a:t>mengelola</a:t>
            </a:r>
            <a:r>
              <a:rPr lang="en-US" sz="2000" dirty="0"/>
              <a:t> </a:t>
            </a:r>
            <a:r>
              <a:rPr lang="en-US" sz="2000" dirty="0" err="1"/>
              <a:t>usaha</a:t>
            </a:r>
            <a:r>
              <a:rPr lang="en-US" sz="2000" dirty="0"/>
              <a:t> yang </a:t>
            </a:r>
            <a:r>
              <a:rPr lang="en-US" sz="2000" dirty="0" err="1"/>
              <a:t>berpotensi</a:t>
            </a:r>
            <a:r>
              <a:rPr lang="en-US" sz="2000" dirty="0"/>
              <a:t> </a:t>
            </a:r>
            <a:r>
              <a:rPr lang="en-US" sz="2000" dirty="0" err="1"/>
              <a:t>Benturan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endParaRPr lang="en-ID" sz="2000" dirty="0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7B544A1-684F-4753-BF6F-33A2FB947C10}"/>
              </a:ext>
            </a:extLst>
          </p:cNvPr>
          <p:cNvCxnSpPr>
            <a:cxnSpLocks/>
          </p:cNvCxnSpPr>
          <p:nvPr/>
        </p:nvCxnSpPr>
        <p:spPr>
          <a:xfrm>
            <a:off x="1042328" y="2906794"/>
            <a:ext cx="1727823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A47C2D-00CB-46FE-879C-CBD77EFA774A}"/>
              </a:ext>
            </a:extLst>
          </p:cNvPr>
          <p:cNvSpPr txBox="1"/>
          <p:nvPr/>
        </p:nvSpPr>
        <p:spPr>
          <a:xfrm>
            <a:off x="1021508" y="3063293"/>
            <a:ext cx="3335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Memiliki</a:t>
            </a:r>
            <a:r>
              <a:rPr lang="en-US" sz="2000" dirty="0"/>
              <a:t>, </a:t>
            </a:r>
            <a:r>
              <a:rPr lang="en-US" sz="2000" dirty="0" err="1"/>
              <a:t>menguasai</a:t>
            </a:r>
            <a:r>
              <a:rPr lang="en-US" sz="2000" dirty="0"/>
              <a:t>, dan/atau </a:t>
            </a:r>
            <a:r>
              <a:rPr lang="en-US" sz="2000" dirty="0" err="1"/>
              <a:t>mengendalikan</a:t>
            </a:r>
            <a:r>
              <a:rPr lang="en-US" sz="2000" dirty="0"/>
              <a:t> </a:t>
            </a:r>
            <a:r>
              <a:rPr lang="en-US" sz="2000" dirty="0" err="1"/>
              <a:t>usaha</a:t>
            </a:r>
            <a:r>
              <a:rPr lang="en-US" sz="2000" dirty="0"/>
              <a:t> yang </a:t>
            </a:r>
            <a:r>
              <a:rPr lang="en-US" sz="2000" dirty="0" err="1"/>
              <a:t>berpotensi</a:t>
            </a:r>
            <a:r>
              <a:rPr lang="en-US" sz="2000" dirty="0"/>
              <a:t> </a:t>
            </a:r>
            <a:r>
              <a:rPr lang="en-US" sz="2000" dirty="0" err="1"/>
              <a:t>Benturan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endParaRPr lang="en-ID" sz="2000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D23D227-1622-46BB-B3B6-30B67DF6603C}"/>
              </a:ext>
            </a:extLst>
          </p:cNvPr>
          <p:cNvCxnSpPr>
            <a:cxnSpLocks/>
          </p:cNvCxnSpPr>
          <p:nvPr/>
        </p:nvCxnSpPr>
        <p:spPr>
          <a:xfrm>
            <a:off x="1087674" y="4346724"/>
            <a:ext cx="1727823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C7B84662-0579-4320-8A63-A43CAC9680A7}"/>
              </a:ext>
            </a:extLst>
          </p:cNvPr>
          <p:cNvSpPr txBox="1"/>
          <p:nvPr/>
        </p:nvSpPr>
        <p:spPr>
          <a:xfrm>
            <a:off x="996058" y="4633461"/>
            <a:ext cx="30465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Melakukan </a:t>
            </a:r>
            <a:r>
              <a:rPr lang="en-US" sz="2000" dirty="0" err="1"/>
              <a:t>perbuatan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ikut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berpotensi</a:t>
            </a:r>
            <a:r>
              <a:rPr lang="en-US" sz="2000" dirty="0"/>
              <a:t> </a:t>
            </a:r>
            <a:r>
              <a:rPr lang="en-US" sz="2000" dirty="0" err="1"/>
              <a:t>Benturan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r>
              <a:rPr lang="en-US" sz="2000" dirty="0"/>
              <a:t> sesuai </a:t>
            </a:r>
            <a:r>
              <a:rPr lang="en-US" sz="2000" dirty="0" err="1"/>
              <a:t>larangan</a:t>
            </a:r>
            <a:r>
              <a:rPr lang="en-US" sz="2000" dirty="0"/>
              <a:t> dalam </a:t>
            </a:r>
            <a:r>
              <a:rPr lang="en-US" sz="2000" dirty="0" err="1"/>
              <a:t>probis</a:t>
            </a:r>
            <a:r>
              <a:rPr lang="en-US" sz="2000" dirty="0"/>
              <a:t> </a:t>
            </a:r>
            <a:endParaRPr lang="en-ID" sz="2000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4E4177C-417D-4F14-8893-F20B07927C5C}"/>
              </a:ext>
            </a:extLst>
          </p:cNvPr>
          <p:cNvCxnSpPr>
            <a:cxnSpLocks/>
          </p:cNvCxnSpPr>
          <p:nvPr/>
        </p:nvCxnSpPr>
        <p:spPr>
          <a:xfrm>
            <a:off x="1087674" y="6216375"/>
            <a:ext cx="1727823" cy="0"/>
          </a:xfrm>
          <a:prstGeom prst="line">
            <a:avLst/>
          </a:prstGeom>
          <a:ln w="28575">
            <a:solidFill>
              <a:srgbClr val="EC7C0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180CD0A5-3525-40F7-817E-97F21F3BB1DC}"/>
              </a:ext>
            </a:extLst>
          </p:cNvPr>
          <p:cNvSpPr txBox="1"/>
          <p:nvPr/>
        </p:nvSpPr>
        <p:spPr>
          <a:xfrm>
            <a:off x="8777532" y="1611452"/>
            <a:ext cx="306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Deklarasi</a:t>
            </a:r>
            <a:r>
              <a:rPr lang="en-US" sz="2000" dirty="0"/>
              <a:t> Data </a:t>
            </a:r>
            <a:r>
              <a:rPr lang="en-US" sz="2000" dirty="0" err="1"/>
              <a:t>Pegawai</a:t>
            </a:r>
            <a:r>
              <a:rPr lang="en-US" sz="2000" dirty="0"/>
              <a:t> dan </a:t>
            </a:r>
            <a:r>
              <a:rPr lang="en-US" sz="2000" dirty="0" err="1"/>
              <a:t>Perubahannya</a:t>
            </a:r>
            <a:endParaRPr lang="en-ID" sz="20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5329DD6-5FF7-4BF4-A810-78F323AADC0A}"/>
              </a:ext>
            </a:extLst>
          </p:cNvPr>
          <p:cNvSpPr txBox="1"/>
          <p:nvPr/>
        </p:nvSpPr>
        <p:spPr>
          <a:xfrm>
            <a:off x="8777533" y="4633461"/>
            <a:ext cx="2820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Membuat</a:t>
            </a:r>
            <a:r>
              <a:rPr lang="en-US" sz="2000" dirty="0"/>
              <a:t> dan </a:t>
            </a:r>
            <a:r>
              <a:rPr lang="en-US" sz="2000" dirty="0" err="1"/>
              <a:t>melaporkan</a:t>
            </a:r>
            <a:r>
              <a:rPr lang="en-US" sz="2000" dirty="0"/>
              <a:t> </a:t>
            </a:r>
            <a:r>
              <a:rPr lang="en-US" sz="2000" dirty="0" err="1"/>
              <a:t>Deklarasi</a:t>
            </a:r>
            <a:r>
              <a:rPr lang="en-US" sz="2000" dirty="0"/>
              <a:t> </a:t>
            </a:r>
            <a:r>
              <a:rPr lang="en-US" sz="2000" dirty="0" err="1"/>
              <a:t>Benturan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endParaRPr lang="en-ID" sz="2000" dirty="0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02767F6-4426-4547-B6D1-703178A7DEBB}"/>
              </a:ext>
            </a:extLst>
          </p:cNvPr>
          <p:cNvCxnSpPr/>
          <p:nvPr/>
        </p:nvCxnSpPr>
        <p:spPr>
          <a:xfrm>
            <a:off x="8852020" y="2313409"/>
            <a:ext cx="1332000" cy="0"/>
          </a:xfrm>
          <a:prstGeom prst="line">
            <a:avLst/>
          </a:prstGeom>
          <a:ln w="28575">
            <a:solidFill>
              <a:srgbClr val="003C8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A7FCD7ED-7DE4-49AB-A566-F2F52C3042BB}"/>
              </a:ext>
            </a:extLst>
          </p:cNvPr>
          <p:cNvCxnSpPr>
            <a:cxnSpLocks/>
          </p:cNvCxnSpPr>
          <p:nvPr/>
        </p:nvCxnSpPr>
        <p:spPr>
          <a:xfrm>
            <a:off x="8852020" y="5649124"/>
            <a:ext cx="1332000" cy="0"/>
          </a:xfrm>
          <a:prstGeom prst="line">
            <a:avLst/>
          </a:prstGeom>
          <a:ln w="28575">
            <a:solidFill>
              <a:srgbClr val="003C8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5" name="Graphic 144" descr="Checkmark">
            <a:extLst>
              <a:ext uri="{FF2B5EF4-FFF2-40B4-BE49-F238E27FC236}">
                <a16:creationId xmlns:a16="http://schemas.microsoft.com/office/drawing/2014/main" id="{0940CA67-A67F-4DE5-AAA0-608DBF544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3040" y="1617382"/>
            <a:ext cx="696027" cy="696027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E7A7A8FA-63E7-4D8A-B4C5-DD4DB204ABE1}"/>
              </a:ext>
            </a:extLst>
          </p:cNvPr>
          <p:cNvSpPr txBox="1"/>
          <p:nvPr/>
        </p:nvSpPr>
        <p:spPr>
          <a:xfrm>
            <a:off x="8772795" y="2851589"/>
            <a:ext cx="3091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Menghindari</a:t>
            </a:r>
            <a:r>
              <a:rPr lang="en-US" sz="2000" dirty="0"/>
              <a:t> </a:t>
            </a:r>
            <a:r>
              <a:rPr lang="en-US" sz="2000" dirty="0" err="1"/>
              <a:t>situasi</a:t>
            </a:r>
            <a:r>
              <a:rPr lang="en-US" sz="2000" dirty="0"/>
              <a:t> </a:t>
            </a:r>
            <a:r>
              <a:rPr lang="en-US" sz="2000" dirty="0" err="1"/>
              <a:t>Benturan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endParaRPr lang="en-US" sz="2000" dirty="0"/>
          </a:p>
          <a:p>
            <a:r>
              <a:rPr lang="en-US" sz="2000" dirty="0"/>
              <a:t>dan </a:t>
            </a:r>
            <a:r>
              <a:rPr lang="en-US" sz="2000" dirty="0" err="1"/>
              <a:t>membuat</a:t>
            </a:r>
            <a:r>
              <a:rPr lang="en-US" sz="2000" dirty="0"/>
              <a:t> Laporan </a:t>
            </a:r>
            <a:r>
              <a:rPr lang="en-US" sz="2000" dirty="0" err="1"/>
              <a:t>Penghindaran</a:t>
            </a:r>
            <a:endParaRPr lang="en-ID" sz="2000" dirty="0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B0705F79-6212-4F5E-8082-95086D54AC00}"/>
              </a:ext>
            </a:extLst>
          </p:cNvPr>
          <p:cNvCxnSpPr/>
          <p:nvPr/>
        </p:nvCxnSpPr>
        <p:spPr>
          <a:xfrm>
            <a:off x="8847283" y="4146741"/>
            <a:ext cx="1332000" cy="0"/>
          </a:xfrm>
          <a:prstGeom prst="line">
            <a:avLst/>
          </a:prstGeom>
          <a:ln w="28575">
            <a:solidFill>
              <a:srgbClr val="003C8E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8" name="Graphic 147" descr="Checkmark">
            <a:extLst>
              <a:ext uri="{FF2B5EF4-FFF2-40B4-BE49-F238E27FC236}">
                <a16:creationId xmlns:a16="http://schemas.microsoft.com/office/drawing/2014/main" id="{52A62C77-4146-432E-A258-870A9EA35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8303" y="2845981"/>
            <a:ext cx="696027" cy="696027"/>
          </a:xfrm>
          <a:prstGeom prst="rect">
            <a:avLst/>
          </a:prstGeom>
        </p:spPr>
      </p:pic>
      <p:pic>
        <p:nvPicPr>
          <p:cNvPr id="149" name="Graphic 148" descr="Checkmark">
            <a:extLst>
              <a:ext uri="{FF2B5EF4-FFF2-40B4-BE49-F238E27FC236}">
                <a16:creationId xmlns:a16="http://schemas.microsoft.com/office/drawing/2014/main" id="{40E88F10-433C-4346-B524-30E8436B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8303" y="4633461"/>
            <a:ext cx="696027" cy="69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/>
              <a:t>Deklarasi </a:t>
            </a:r>
            <a:r>
              <a:rPr lang="en-US" sz="3600" dirty="0"/>
              <a:t>Data </a:t>
            </a:r>
            <a:r>
              <a:rPr lang="en-US" sz="3600" dirty="0" err="1"/>
              <a:t>Pegawai</a:t>
            </a:r>
            <a:r>
              <a:rPr lang="id-ID" sz="3600" dirty="0"/>
              <a:t> dan </a:t>
            </a:r>
            <a:br>
              <a:rPr lang="en-US" sz="3600" dirty="0"/>
            </a:br>
            <a:r>
              <a:rPr lang="id-ID" sz="3600" dirty="0"/>
              <a:t>Deklarasi </a:t>
            </a:r>
            <a:r>
              <a:rPr lang="en-US" sz="3600" dirty="0" err="1"/>
              <a:t>Benturan</a:t>
            </a:r>
            <a:r>
              <a:rPr lang="en-US" sz="3600" dirty="0"/>
              <a:t> </a:t>
            </a:r>
            <a:r>
              <a:rPr lang="en-US" sz="3600" dirty="0" err="1"/>
              <a:t>Kepentingan</a:t>
            </a:r>
            <a:endParaRPr lang="id-ID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57" y="0"/>
            <a:ext cx="6405085" cy="898576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</a:rPr>
              <a:t>Deklarasi</a:t>
            </a:r>
            <a:r>
              <a:rPr lang="en-US" sz="3200" dirty="0">
                <a:solidFill>
                  <a:schemeClr val="tx2"/>
                </a:solidFill>
              </a:rPr>
              <a:t> Data Pegawai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(DIKTUM KEENAM dan KETUJUH)</a:t>
            </a:r>
            <a:endParaRPr lang="en-ID" sz="3200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3805BB-F78A-46B7-984B-BD91CF32B370}"/>
              </a:ext>
            </a:extLst>
          </p:cNvPr>
          <p:cNvGrpSpPr/>
          <p:nvPr/>
        </p:nvGrpSpPr>
        <p:grpSpPr>
          <a:xfrm>
            <a:off x="-381003" y="1886543"/>
            <a:ext cx="7206346" cy="1310151"/>
            <a:chOff x="201749" y="1996249"/>
            <a:chExt cx="7206346" cy="1310151"/>
          </a:xfrm>
        </p:grpSpPr>
        <p:pic>
          <p:nvPicPr>
            <p:cNvPr id="31" name="그림 4">
              <a:extLst>
                <a:ext uri="{FF2B5EF4-FFF2-40B4-BE49-F238E27FC236}">
                  <a16:creationId xmlns:a16="http://schemas.microsoft.com/office/drawing/2014/main" id="{7926FAA8-9104-4CBB-B640-13EAB12F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9" y="2038342"/>
              <a:ext cx="7206346" cy="12064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118E1D-1852-4A8F-8F43-B3AF654A3A3B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34" name="그림 3">
                <a:extLst>
                  <a:ext uri="{FF2B5EF4-FFF2-40B4-BE49-F238E27FC236}">
                    <a16:creationId xmlns:a16="http://schemas.microsoft.com/office/drawing/2014/main" id="{0D8AD375-5AC0-4468-BFF0-0E1B6CC7A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35" name="직사각형 6">
                <a:extLst>
                  <a:ext uri="{FF2B5EF4-FFF2-40B4-BE49-F238E27FC236}">
                    <a16:creationId xmlns:a16="http://schemas.microsoft.com/office/drawing/2014/main" id="{A990E46F-279C-4671-B25E-BF010B23A6F3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B432D4-B9D7-44BA-BC5D-5A6A2502E5EB}"/>
                </a:ext>
              </a:extLst>
            </p:cNvPr>
            <p:cNvSpPr txBox="1"/>
            <p:nvPr/>
          </p:nvSpPr>
          <p:spPr>
            <a:xfrm>
              <a:off x="1712169" y="2264538"/>
              <a:ext cx="49665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Hubungan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keluarga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inti (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pasangan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dan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anak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), orang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tua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,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mertua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, dan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saudara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Pegawai</a:t>
              </a:r>
            </a:p>
          </p:txBody>
        </p:sp>
      </p:grpSp>
      <p:pic>
        <p:nvPicPr>
          <p:cNvPr id="39" name="Graphic 4" descr="Family with two children">
            <a:extLst>
              <a:ext uri="{FF2B5EF4-FFF2-40B4-BE49-F238E27FC236}">
                <a16:creationId xmlns:a16="http://schemas.microsoft.com/office/drawing/2014/main" id="{5CE5071B-5889-4643-B230-E4AA4EB21A4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21790" y="2285052"/>
            <a:ext cx="578643" cy="4474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833D3B6-5EF8-4B78-8096-AAA23FA2AAB5}"/>
              </a:ext>
            </a:extLst>
          </p:cNvPr>
          <p:cNvSpPr txBox="1"/>
          <p:nvPr/>
        </p:nvSpPr>
        <p:spPr>
          <a:xfrm>
            <a:off x="579433" y="1138254"/>
            <a:ext cx="1040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Setiap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Pegawai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wajib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membuat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Deklarasi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Data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Pegawai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pada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sistem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informasi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sumber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daya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manusia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Kementerian Keuangan”</a:t>
            </a:r>
            <a:endParaRPr lang="en-US" sz="2000" b="1" i="1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8CADC-00B7-42D4-97B5-772E0934C28E}"/>
              </a:ext>
            </a:extLst>
          </p:cNvPr>
          <p:cNvGrpSpPr/>
          <p:nvPr/>
        </p:nvGrpSpPr>
        <p:grpSpPr>
          <a:xfrm>
            <a:off x="-381005" y="3117997"/>
            <a:ext cx="7206346" cy="1310151"/>
            <a:chOff x="201749" y="1996249"/>
            <a:chExt cx="7641771" cy="1310151"/>
          </a:xfrm>
        </p:grpSpPr>
        <p:pic>
          <p:nvPicPr>
            <p:cNvPr id="42" name="그림 4">
              <a:extLst>
                <a:ext uri="{FF2B5EF4-FFF2-40B4-BE49-F238E27FC236}">
                  <a16:creationId xmlns:a16="http://schemas.microsoft.com/office/drawing/2014/main" id="{1FD7ACCC-24A5-45D4-8C7A-F7ADA429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9" y="2038342"/>
              <a:ext cx="7641771" cy="1206448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9E49BE-7CEA-428A-BE85-6E1DC97937CA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45" name="그림 3">
                <a:extLst>
                  <a:ext uri="{FF2B5EF4-FFF2-40B4-BE49-F238E27FC236}">
                    <a16:creationId xmlns:a16="http://schemas.microsoft.com/office/drawing/2014/main" id="{ED421D55-1D10-4D05-9FCF-9EFF8A9CA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46" name="직사각형 6">
                <a:extLst>
                  <a:ext uri="{FF2B5EF4-FFF2-40B4-BE49-F238E27FC236}">
                    <a16:creationId xmlns:a16="http://schemas.microsoft.com/office/drawing/2014/main" id="{69C973B8-FCA3-43D1-89A3-DA36C916DED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372F3E-BDC0-41F9-A588-76B90905D3F2}"/>
                </a:ext>
              </a:extLst>
            </p:cNvPr>
            <p:cNvSpPr txBox="1"/>
            <p:nvPr/>
          </p:nvSpPr>
          <p:spPr>
            <a:xfrm>
              <a:off x="1712170" y="2264538"/>
              <a:ext cx="48468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Rangkap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Jabatan di BLU, BUMN/D, Badan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Hukum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Lain yang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dikelola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Pemerintah</a:t>
              </a:r>
              <a:endParaRPr lang="en-US" altLang="ko-KR" sz="2000" dirty="0">
                <a:solidFill>
                  <a:srgbClr val="262265"/>
                </a:solidFill>
                <a:latin typeface="Bariol" panose="02000506040000020003" pitchFamily="50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0B74F98-237C-4023-8941-C563C5C8DEE3}"/>
              </a:ext>
            </a:extLst>
          </p:cNvPr>
          <p:cNvGrpSpPr/>
          <p:nvPr/>
        </p:nvGrpSpPr>
        <p:grpSpPr>
          <a:xfrm>
            <a:off x="-381004" y="4447665"/>
            <a:ext cx="7206345" cy="1310151"/>
            <a:chOff x="201748" y="1996249"/>
            <a:chExt cx="7206345" cy="1310151"/>
          </a:xfrm>
        </p:grpSpPr>
        <p:pic>
          <p:nvPicPr>
            <p:cNvPr id="49" name="그림 4">
              <a:extLst>
                <a:ext uri="{FF2B5EF4-FFF2-40B4-BE49-F238E27FC236}">
                  <a16:creationId xmlns:a16="http://schemas.microsoft.com/office/drawing/2014/main" id="{0BFBFBAF-25B1-4CE2-B1DC-92A873C4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273675C-94EB-4DD5-9811-AE38EE5E161C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52" name="그림 3">
                <a:extLst>
                  <a:ext uri="{FF2B5EF4-FFF2-40B4-BE49-F238E27FC236}">
                    <a16:creationId xmlns:a16="http://schemas.microsoft.com/office/drawing/2014/main" id="{6FB7EAF0-07DC-4ABA-8F5E-DC5224DF9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53" name="직사각형 6">
                <a:extLst>
                  <a:ext uri="{FF2B5EF4-FFF2-40B4-BE49-F238E27FC236}">
                    <a16:creationId xmlns:a16="http://schemas.microsoft.com/office/drawing/2014/main" id="{079E3DD6-F11F-43B5-9FBC-49021216557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2CB2F6-C4EE-409F-B590-8BA4649364F0}"/>
                </a:ext>
              </a:extLst>
            </p:cNvPr>
            <p:cNvSpPr txBox="1"/>
            <p:nvPr/>
          </p:nvSpPr>
          <p:spPr>
            <a:xfrm>
              <a:off x="1712169" y="2418424"/>
              <a:ext cx="4652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Kepemilikan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usaha</a:t>
              </a:r>
              <a:endParaRPr lang="en-US" altLang="ko-KR" sz="2000" dirty="0">
                <a:solidFill>
                  <a:srgbClr val="262265"/>
                </a:solidFill>
                <a:latin typeface="Bariol" panose="02000506040000020003" pitchFamily="50" charset="0"/>
              </a:endParaRPr>
            </a:p>
          </p:txBody>
        </p:sp>
      </p:grpSp>
      <p:pic>
        <p:nvPicPr>
          <p:cNvPr id="55" name="Graphic 9" descr="Suitcase">
            <a:extLst>
              <a:ext uri="{FF2B5EF4-FFF2-40B4-BE49-F238E27FC236}">
                <a16:creationId xmlns:a16="http://schemas.microsoft.com/office/drawing/2014/main" id="{CA4716BC-D178-4574-9C70-2E6315554A8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271400" y="3456178"/>
            <a:ext cx="560457" cy="560457"/>
          </a:xfrm>
          <a:prstGeom prst="rect">
            <a:avLst/>
          </a:prstGeom>
        </p:spPr>
      </p:pic>
      <p:pic>
        <p:nvPicPr>
          <p:cNvPr id="59" name="Graphic 13" descr="Dollar">
            <a:extLst>
              <a:ext uri="{FF2B5EF4-FFF2-40B4-BE49-F238E27FC236}">
                <a16:creationId xmlns:a16="http://schemas.microsoft.com/office/drawing/2014/main" id="{79F94E09-81F4-4595-A945-8BDF7798FA33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01455" y="4842662"/>
            <a:ext cx="641087" cy="50815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970FE4A-AF2A-4DA5-B19F-60B222173C94}"/>
              </a:ext>
            </a:extLst>
          </p:cNvPr>
          <p:cNvGrpSpPr/>
          <p:nvPr/>
        </p:nvGrpSpPr>
        <p:grpSpPr>
          <a:xfrm>
            <a:off x="5581407" y="2483968"/>
            <a:ext cx="7206345" cy="1310151"/>
            <a:chOff x="201748" y="1996249"/>
            <a:chExt cx="7206345" cy="1310151"/>
          </a:xfrm>
        </p:grpSpPr>
        <p:pic>
          <p:nvPicPr>
            <p:cNvPr id="61" name="그림 4">
              <a:extLst>
                <a:ext uri="{FF2B5EF4-FFF2-40B4-BE49-F238E27FC236}">
                  <a16:creationId xmlns:a16="http://schemas.microsoft.com/office/drawing/2014/main" id="{7ED6AA92-4456-4849-B39C-66978C7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62DD472-2B68-459E-AF50-65E3EC058D81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64" name="그림 3">
                <a:extLst>
                  <a:ext uri="{FF2B5EF4-FFF2-40B4-BE49-F238E27FC236}">
                    <a16:creationId xmlns:a16="http://schemas.microsoft.com/office/drawing/2014/main" id="{C7E4F873-CFF3-4F2D-8327-1A7536C0C1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65" name="직사각형 6">
                <a:extLst>
                  <a:ext uri="{FF2B5EF4-FFF2-40B4-BE49-F238E27FC236}">
                    <a16:creationId xmlns:a16="http://schemas.microsoft.com/office/drawing/2014/main" id="{66E260D0-6D49-47DF-A73B-BE59857D7B7A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A669EC-96DA-4164-8750-0EBD062F49C7}"/>
                </a:ext>
              </a:extLst>
            </p:cNvPr>
            <p:cNvSpPr txBox="1"/>
            <p:nvPr/>
          </p:nvSpPr>
          <p:spPr>
            <a:xfrm>
              <a:off x="1712169" y="2287623"/>
              <a:ext cx="52278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Kepemilikan saham perusahaan tertutup &amp; kepemilikan saham &gt;1% perusahaan terbuka</a:t>
              </a:r>
            </a:p>
          </p:txBody>
        </p:sp>
      </p:grpSp>
      <p:pic>
        <p:nvPicPr>
          <p:cNvPr id="66" name="Graphic 13" descr="Dollar">
            <a:extLst>
              <a:ext uri="{FF2B5EF4-FFF2-40B4-BE49-F238E27FC236}">
                <a16:creationId xmlns:a16="http://schemas.microsoft.com/office/drawing/2014/main" id="{032291C7-F36C-43EC-B63E-2BD13FD8062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263866" y="2878965"/>
            <a:ext cx="641087" cy="50815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84D52E-85B8-4ECB-97E6-3093C993FF4E}"/>
              </a:ext>
            </a:extLst>
          </p:cNvPr>
          <p:cNvGrpSpPr/>
          <p:nvPr/>
        </p:nvGrpSpPr>
        <p:grpSpPr>
          <a:xfrm>
            <a:off x="5581407" y="3958705"/>
            <a:ext cx="7206345" cy="1310151"/>
            <a:chOff x="201748" y="1996249"/>
            <a:chExt cx="7206345" cy="1310151"/>
          </a:xfrm>
        </p:grpSpPr>
        <p:pic>
          <p:nvPicPr>
            <p:cNvPr id="68" name="그림 4">
              <a:extLst>
                <a:ext uri="{FF2B5EF4-FFF2-40B4-BE49-F238E27FC236}">
                  <a16:creationId xmlns:a16="http://schemas.microsoft.com/office/drawing/2014/main" id="{D5D57F36-CAA1-4130-828F-4295672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60600AC-675F-4A63-9ED4-70F43BD661AD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71" name="그림 3">
                <a:extLst>
                  <a:ext uri="{FF2B5EF4-FFF2-40B4-BE49-F238E27FC236}">
                    <a16:creationId xmlns:a16="http://schemas.microsoft.com/office/drawing/2014/main" id="{EEB5D63B-FC3B-419D-926C-6BE997C4F7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72" name="직사각형 6">
                <a:extLst>
                  <a:ext uri="{FF2B5EF4-FFF2-40B4-BE49-F238E27FC236}">
                    <a16:creationId xmlns:a16="http://schemas.microsoft.com/office/drawing/2014/main" id="{C1ACF194-09F6-4073-8325-690D842B72AA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7BB59D-25E6-4AA6-8F6E-DC7B152605F1}"/>
                </a:ext>
              </a:extLst>
            </p:cNvPr>
            <p:cNvSpPr txBox="1"/>
            <p:nvPr/>
          </p:nvSpPr>
          <p:spPr>
            <a:xfrm>
              <a:off x="1712169" y="2287623"/>
              <a:ext cx="467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Rangkap jabatan di Badan Usaha swasta dan/atau Badan lainnya</a:t>
              </a:r>
            </a:p>
          </p:txBody>
        </p:sp>
      </p:grpSp>
      <p:pic>
        <p:nvPicPr>
          <p:cNvPr id="74" name="Graphic 26" descr="Handshake">
            <a:extLst>
              <a:ext uri="{FF2B5EF4-FFF2-40B4-BE49-F238E27FC236}">
                <a16:creationId xmlns:a16="http://schemas.microsoft.com/office/drawing/2014/main" id="{2AE4FCA3-1BB6-4D10-B16A-485BB146A5F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6297032" y="4366538"/>
            <a:ext cx="550083" cy="55008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B4B0766-21A9-4ADE-843F-F39BC12BF0A2}"/>
              </a:ext>
            </a:extLst>
          </p:cNvPr>
          <p:cNvSpPr txBox="1"/>
          <p:nvPr/>
        </p:nvSpPr>
        <p:spPr>
          <a:xfrm>
            <a:off x="1277320" y="5608025"/>
            <a:ext cx="997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Paling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lambat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tanggal </a:t>
            </a:r>
            <a:r>
              <a:rPr lang="en-US" sz="3600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30 </a:t>
            </a:r>
            <a:r>
              <a:rPr lang="en-US" sz="3600" b="1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Juni</a:t>
            </a:r>
            <a:r>
              <a:rPr lang="en-US" sz="3600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2024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atau</a:t>
            </a:r>
            <a:endParaRPr lang="en-US" sz="2000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sebelum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ditempatkan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pada unit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Pegawai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Baru</a:t>
            </a:r>
            <a:endParaRPr lang="en-US" sz="2000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pic>
        <p:nvPicPr>
          <p:cNvPr id="7" name="Graphic 6" descr="Hourglass">
            <a:extLst>
              <a:ext uri="{FF2B5EF4-FFF2-40B4-BE49-F238E27FC236}">
                <a16:creationId xmlns:a16="http://schemas.microsoft.com/office/drawing/2014/main" id="{04B13C4B-22A5-4383-B5CD-E355C0A333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56300" y="5650032"/>
            <a:ext cx="646331" cy="646331"/>
          </a:xfrm>
          <a:prstGeom prst="rect">
            <a:avLst/>
          </a:prstGeom>
        </p:spPr>
      </p:pic>
      <p:pic>
        <p:nvPicPr>
          <p:cNvPr id="78" name="Graphic 77" descr="Hourglass">
            <a:extLst>
              <a:ext uri="{FF2B5EF4-FFF2-40B4-BE49-F238E27FC236}">
                <a16:creationId xmlns:a16="http://schemas.microsoft.com/office/drawing/2014/main" id="{D30ECAF2-3936-4289-86DC-B760C0641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9560" y="5650032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915399" cy="898576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tx2"/>
                </a:solidFill>
              </a:rPr>
              <a:t>Perubahan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Deklarasi</a:t>
            </a:r>
            <a:r>
              <a:rPr lang="en-US" sz="3200" dirty="0">
                <a:solidFill>
                  <a:schemeClr val="tx2"/>
                </a:solidFill>
              </a:rPr>
              <a:t> Data Pegawai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(DIKTUM KEDELAPAN </a:t>
            </a:r>
            <a:r>
              <a:rPr lang="en-US" sz="1800" dirty="0" err="1">
                <a:solidFill>
                  <a:schemeClr val="tx2"/>
                </a:solidFill>
              </a:rPr>
              <a:t>s.d.</a:t>
            </a:r>
            <a:r>
              <a:rPr lang="en-US" sz="1800" dirty="0">
                <a:solidFill>
                  <a:schemeClr val="tx2"/>
                </a:solidFill>
              </a:rPr>
              <a:t> KESEPULUH)</a:t>
            </a:r>
            <a:endParaRPr lang="en-ID" sz="3200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3805BB-F78A-46B7-984B-BD91CF32B370}"/>
              </a:ext>
            </a:extLst>
          </p:cNvPr>
          <p:cNvGrpSpPr/>
          <p:nvPr/>
        </p:nvGrpSpPr>
        <p:grpSpPr>
          <a:xfrm>
            <a:off x="-163289" y="1483772"/>
            <a:ext cx="6309138" cy="1310151"/>
            <a:chOff x="201749" y="1996249"/>
            <a:chExt cx="6309138" cy="1310151"/>
          </a:xfrm>
        </p:grpSpPr>
        <p:pic>
          <p:nvPicPr>
            <p:cNvPr id="31" name="그림 4">
              <a:extLst>
                <a:ext uri="{FF2B5EF4-FFF2-40B4-BE49-F238E27FC236}">
                  <a16:creationId xmlns:a16="http://schemas.microsoft.com/office/drawing/2014/main" id="{7926FAA8-9104-4CBB-B640-13EAB12F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9" y="2038342"/>
              <a:ext cx="6309138" cy="12064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118E1D-1852-4A8F-8F43-B3AF654A3A3B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34" name="그림 3">
                <a:extLst>
                  <a:ext uri="{FF2B5EF4-FFF2-40B4-BE49-F238E27FC236}">
                    <a16:creationId xmlns:a16="http://schemas.microsoft.com/office/drawing/2014/main" id="{0D8AD375-5AC0-4468-BFF0-0E1B6CC7A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35" name="직사각형 6">
                <a:extLst>
                  <a:ext uri="{FF2B5EF4-FFF2-40B4-BE49-F238E27FC236}">
                    <a16:creationId xmlns:a16="http://schemas.microsoft.com/office/drawing/2014/main" id="{A990E46F-279C-4671-B25E-BF010B23A6F3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B432D4-B9D7-44BA-BC5D-5A6A2502E5EB}"/>
                </a:ext>
              </a:extLst>
            </p:cNvPr>
            <p:cNvSpPr txBox="1"/>
            <p:nvPr/>
          </p:nvSpPr>
          <p:spPr>
            <a:xfrm>
              <a:off x="1712169" y="2264538"/>
              <a:ext cx="40065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pengangkatan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dalam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jabatan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di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antaranya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promosi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atau mutasi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833D3B6-5EF8-4B78-8096-AAA23FA2AAB5}"/>
              </a:ext>
            </a:extLst>
          </p:cNvPr>
          <p:cNvSpPr txBox="1"/>
          <p:nvPr/>
        </p:nvSpPr>
        <p:spPr>
          <a:xfrm>
            <a:off x="895119" y="866744"/>
            <a:ext cx="1040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“Pegawai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wajib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melakukan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pemutakhiran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Deklarasi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Data Pegawai ” dalam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hal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terjadi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perubahan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status Pegawai dan/atau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hubungan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afiliasi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dengan Pegawai</a:t>
            </a:r>
            <a:endParaRPr lang="en-US" sz="2000" b="1" i="1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8CADC-00B7-42D4-97B5-772E0934C28E}"/>
              </a:ext>
            </a:extLst>
          </p:cNvPr>
          <p:cNvGrpSpPr/>
          <p:nvPr/>
        </p:nvGrpSpPr>
        <p:grpSpPr>
          <a:xfrm>
            <a:off x="-163291" y="2475740"/>
            <a:ext cx="6309140" cy="1310151"/>
            <a:chOff x="201749" y="1996249"/>
            <a:chExt cx="6690354" cy="1310151"/>
          </a:xfrm>
        </p:grpSpPr>
        <p:pic>
          <p:nvPicPr>
            <p:cNvPr id="42" name="그림 4">
              <a:extLst>
                <a:ext uri="{FF2B5EF4-FFF2-40B4-BE49-F238E27FC236}">
                  <a16:creationId xmlns:a16="http://schemas.microsoft.com/office/drawing/2014/main" id="{1FD7ACCC-24A5-45D4-8C7A-F7ADA429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9" y="2038342"/>
              <a:ext cx="6690354" cy="1206448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9E49BE-7CEA-428A-BE85-6E1DC97937CA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45" name="그림 3">
                <a:extLst>
                  <a:ext uri="{FF2B5EF4-FFF2-40B4-BE49-F238E27FC236}">
                    <a16:creationId xmlns:a16="http://schemas.microsoft.com/office/drawing/2014/main" id="{ED421D55-1D10-4D05-9FCF-9EFF8A9CA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46" name="직사각형 6">
                <a:extLst>
                  <a:ext uri="{FF2B5EF4-FFF2-40B4-BE49-F238E27FC236}">
                    <a16:creationId xmlns:a16="http://schemas.microsoft.com/office/drawing/2014/main" id="{69C973B8-FCA3-43D1-89A3-DA36C916DED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372F3E-BDC0-41F9-A588-76B90905D3F2}"/>
                </a:ext>
              </a:extLst>
            </p:cNvPr>
            <p:cNvSpPr txBox="1"/>
            <p:nvPr/>
          </p:nvSpPr>
          <p:spPr>
            <a:xfrm>
              <a:off x="1712171" y="2264538"/>
              <a:ext cx="43398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penugasan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dalam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instansi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atau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di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luar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instansi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pemerintah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*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0B74F98-237C-4023-8941-C563C5C8DEE3}"/>
              </a:ext>
            </a:extLst>
          </p:cNvPr>
          <p:cNvGrpSpPr/>
          <p:nvPr/>
        </p:nvGrpSpPr>
        <p:grpSpPr>
          <a:xfrm>
            <a:off x="-163291" y="3500609"/>
            <a:ext cx="6309139" cy="1310151"/>
            <a:chOff x="201747" y="1996249"/>
            <a:chExt cx="6309139" cy="1310151"/>
          </a:xfrm>
        </p:grpSpPr>
        <p:pic>
          <p:nvPicPr>
            <p:cNvPr id="49" name="그림 4">
              <a:extLst>
                <a:ext uri="{FF2B5EF4-FFF2-40B4-BE49-F238E27FC236}">
                  <a16:creationId xmlns:a16="http://schemas.microsoft.com/office/drawing/2014/main" id="{0BFBFBAF-25B1-4CE2-B1DC-92A873C4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7" y="2038342"/>
              <a:ext cx="6309139" cy="1206448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273675C-94EB-4DD5-9811-AE38EE5E161C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52" name="그림 3">
                <a:extLst>
                  <a:ext uri="{FF2B5EF4-FFF2-40B4-BE49-F238E27FC236}">
                    <a16:creationId xmlns:a16="http://schemas.microsoft.com/office/drawing/2014/main" id="{6FB7EAF0-07DC-4ABA-8F5E-DC5224DF9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53" name="직사각형 6">
                <a:extLst>
                  <a:ext uri="{FF2B5EF4-FFF2-40B4-BE49-F238E27FC236}">
                    <a16:creationId xmlns:a16="http://schemas.microsoft.com/office/drawing/2014/main" id="{079E3DD6-F11F-43B5-9FBC-49021216557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2CB2F6-C4EE-409F-B590-8BA4649364F0}"/>
                </a:ext>
              </a:extLst>
            </p:cNvPr>
            <p:cNvSpPr txBox="1"/>
            <p:nvPr/>
          </p:nvSpPr>
          <p:spPr>
            <a:xfrm>
              <a:off x="1714703" y="2201447"/>
              <a:ext cx="400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perubahan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data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keluarga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, di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antaranya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pernikahan</a:t>
              </a:r>
              <a:r>
                <a:rPr lang="en-US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 &amp; </a:t>
              </a:r>
              <a:r>
                <a:rPr lang="en-US" altLang="ko-KR" sz="2000" dirty="0" err="1">
                  <a:solidFill>
                    <a:srgbClr val="262265"/>
                  </a:solidFill>
                  <a:latin typeface="Bariol" panose="02000506040000020003" pitchFamily="50" charset="0"/>
                </a:rPr>
                <a:t>perceraian</a:t>
              </a:r>
              <a:endParaRPr lang="en-US" altLang="ko-KR" sz="2000" dirty="0">
                <a:solidFill>
                  <a:srgbClr val="262265"/>
                </a:solidFill>
                <a:latin typeface="Bariol" panose="02000506040000020003" pitchFamily="50" charset="0"/>
              </a:endParaRPr>
            </a:p>
          </p:txBody>
        </p:sp>
      </p:grpSp>
      <p:pic>
        <p:nvPicPr>
          <p:cNvPr id="55" name="Graphic 9" descr="Suitcase">
            <a:extLst>
              <a:ext uri="{FF2B5EF4-FFF2-40B4-BE49-F238E27FC236}">
                <a16:creationId xmlns:a16="http://schemas.microsoft.com/office/drawing/2014/main" id="{CA4716BC-D178-4574-9C70-2E6315554A8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89114" y="2813921"/>
            <a:ext cx="560457" cy="56045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970FE4A-AF2A-4DA5-B19F-60B222173C94}"/>
              </a:ext>
            </a:extLst>
          </p:cNvPr>
          <p:cNvGrpSpPr/>
          <p:nvPr/>
        </p:nvGrpSpPr>
        <p:grpSpPr>
          <a:xfrm>
            <a:off x="5398955" y="1525865"/>
            <a:ext cx="7206345" cy="1310151"/>
            <a:chOff x="201748" y="1996249"/>
            <a:chExt cx="7206345" cy="1310151"/>
          </a:xfrm>
        </p:grpSpPr>
        <p:pic>
          <p:nvPicPr>
            <p:cNvPr id="61" name="그림 4">
              <a:extLst>
                <a:ext uri="{FF2B5EF4-FFF2-40B4-BE49-F238E27FC236}">
                  <a16:creationId xmlns:a16="http://schemas.microsoft.com/office/drawing/2014/main" id="{7ED6AA92-4456-4849-B39C-66978C7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62DD472-2B68-459E-AF50-65E3EC058D81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64" name="그림 3">
                <a:extLst>
                  <a:ext uri="{FF2B5EF4-FFF2-40B4-BE49-F238E27FC236}">
                    <a16:creationId xmlns:a16="http://schemas.microsoft.com/office/drawing/2014/main" id="{C7E4F873-CFF3-4F2D-8327-1A7536C0C1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65" name="직사각형 6">
                <a:extLst>
                  <a:ext uri="{FF2B5EF4-FFF2-40B4-BE49-F238E27FC236}">
                    <a16:creationId xmlns:a16="http://schemas.microsoft.com/office/drawing/2014/main" id="{66E260D0-6D49-47DF-A73B-BE59857D7B7A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A669EC-96DA-4164-8750-0EBD062F49C7}"/>
                </a:ext>
              </a:extLst>
            </p:cNvPr>
            <p:cNvSpPr txBox="1"/>
            <p:nvPr/>
          </p:nvSpPr>
          <p:spPr>
            <a:xfrm>
              <a:off x="1712169" y="2287623"/>
              <a:ext cx="52278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perubahan kepemilikan usaha, pekerjaan pasangan/anak, dan/atau rangkap jabatan</a:t>
              </a:r>
            </a:p>
          </p:txBody>
        </p:sp>
      </p:grpSp>
      <p:pic>
        <p:nvPicPr>
          <p:cNvPr id="66" name="Graphic 13" descr="Dollar">
            <a:extLst>
              <a:ext uri="{FF2B5EF4-FFF2-40B4-BE49-F238E27FC236}">
                <a16:creationId xmlns:a16="http://schemas.microsoft.com/office/drawing/2014/main" id="{032291C7-F36C-43EC-B63E-2BD13FD8062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081414" y="1920862"/>
            <a:ext cx="641087" cy="508157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84D52E-85B8-4ECB-97E6-3093C993FF4E}"/>
              </a:ext>
            </a:extLst>
          </p:cNvPr>
          <p:cNvGrpSpPr/>
          <p:nvPr/>
        </p:nvGrpSpPr>
        <p:grpSpPr>
          <a:xfrm>
            <a:off x="5353658" y="2531442"/>
            <a:ext cx="7206345" cy="1310151"/>
            <a:chOff x="201748" y="1996249"/>
            <a:chExt cx="7206345" cy="1310151"/>
          </a:xfrm>
        </p:grpSpPr>
        <p:pic>
          <p:nvPicPr>
            <p:cNvPr id="68" name="그림 4">
              <a:extLst>
                <a:ext uri="{FF2B5EF4-FFF2-40B4-BE49-F238E27FC236}">
                  <a16:creationId xmlns:a16="http://schemas.microsoft.com/office/drawing/2014/main" id="{D5D57F36-CAA1-4130-828F-4295672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60600AC-675F-4A63-9ED4-70F43BD661AD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71" name="그림 3">
                <a:extLst>
                  <a:ext uri="{FF2B5EF4-FFF2-40B4-BE49-F238E27FC236}">
                    <a16:creationId xmlns:a16="http://schemas.microsoft.com/office/drawing/2014/main" id="{EEB5D63B-FC3B-419D-926C-6BE997C4F7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72" name="직사각형 6">
                <a:extLst>
                  <a:ext uri="{FF2B5EF4-FFF2-40B4-BE49-F238E27FC236}">
                    <a16:creationId xmlns:a16="http://schemas.microsoft.com/office/drawing/2014/main" id="{C1ACF194-09F6-4073-8325-690D842B72AA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7BB59D-25E6-4AA6-8F6E-DC7B152605F1}"/>
                </a:ext>
              </a:extLst>
            </p:cNvPr>
            <p:cNvSpPr txBox="1"/>
            <p:nvPr/>
          </p:nvSpPr>
          <p:spPr>
            <a:xfrm>
              <a:off x="1712169" y="2287623"/>
              <a:ext cx="467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pengangkatan sebagai Dewan Pengawas atau Dewan Komisaris*</a:t>
              </a:r>
            </a:p>
          </p:txBody>
        </p:sp>
      </p:grpSp>
      <p:pic>
        <p:nvPicPr>
          <p:cNvPr id="74" name="Graphic 26" descr="Handshake">
            <a:extLst>
              <a:ext uri="{FF2B5EF4-FFF2-40B4-BE49-F238E27FC236}">
                <a16:creationId xmlns:a16="http://schemas.microsoft.com/office/drawing/2014/main" id="{2AE4FCA3-1BB6-4D10-B16A-485BB146A5F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069283" y="2939275"/>
            <a:ext cx="550083" cy="55008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B4B0766-21A9-4ADE-843F-F39BC12BF0A2}"/>
              </a:ext>
            </a:extLst>
          </p:cNvPr>
          <p:cNvSpPr txBox="1"/>
          <p:nvPr/>
        </p:nvSpPr>
        <p:spPr>
          <a:xfrm>
            <a:off x="900433" y="5934712"/>
            <a:ext cx="1040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Paling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lambat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1 (</a:t>
            </a:r>
            <a:r>
              <a:rPr lang="en-US" sz="2000" b="1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satu</a:t>
            </a:r>
            <a:r>
              <a:rPr lang="en-US" sz="2000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) bulan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sejak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terjadi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status/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hubungan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afiliasi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Pegawai</a:t>
            </a:r>
          </a:p>
        </p:txBody>
      </p:sp>
      <p:pic>
        <p:nvPicPr>
          <p:cNvPr id="7" name="Graphic 6" descr="Hourglass">
            <a:extLst>
              <a:ext uri="{FF2B5EF4-FFF2-40B4-BE49-F238E27FC236}">
                <a16:creationId xmlns:a16="http://schemas.microsoft.com/office/drawing/2014/main" id="{04B13C4B-22A5-4383-B5CD-E355C0A33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5687" y="5811601"/>
            <a:ext cx="646331" cy="646331"/>
          </a:xfrm>
          <a:prstGeom prst="rect">
            <a:avLst/>
          </a:prstGeom>
        </p:spPr>
      </p:pic>
      <p:pic>
        <p:nvPicPr>
          <p:cNvPr id="78" name="Graphic 77" descr="Hourglass">
            <a:extLst>
              <a:ext uri="{FF2B5EF4-FFF2-40B4-BE49-F238E27FC236}">
                <a16:creationId xmlns:a16="http://schemas.microsoft.com/office/drawing/2014/main" id="{D30ECAF2-3936-4289-86DC-B760C0641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39982" y="5811600"/>
            <a:ext cx="646331" cy="646331"/>
          </a:xfrm>
          <a:prstGeom prst="rect">
            <a:avLst/>
          </a:prstGeom>
        </p:spPr>
      </p:pic>
      <p:pic>
        <p:nvPicPr>
          <p:cNvPr id="3" name="Graphic 2" descr="Wedding rings">
            <a:extLst>
              <a:ext uri="{FF2B5EF4-FFF2-40B4-BE49-F238E27FC236}">
                <a16:creationId xmlns:a16="http://schemas.microsoft.com/office/drawing/2014/main" id="{74B18A4E-BDD1-4FDD-8FD0-822686351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454" y="3855706"/>
            <a:ext cx="578643" cy="57864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3CB33D2-201F-4A62-A352-B06BED9A4FF3}"/>
              </a:ext>
            </a:extLst>
          </p:cNvPr>
          <p:cNvGrpSpPr/>
          <p:nvPr/>
        </p:nvGrpSpPr>
        <p:grpSpPr>
          <a:xfrm>
            <a:off x="5398955" y="3520642"/>
            <a:ext cx="7206345" cy="1310151"/>
            <a:chOff x="201748" y="1996249"/>
            <a:chExt cx="7206345" cy="1310151"/>
          </a:xfrm>
        </p:grpSpPr>
        <p:pic>
          <p:nvPicPr>
            <p:cNvPr id="54" name="그림 4">
              <a:extLst>
                <a:ext uri="{FF2B5EF4-FFF2-40B4-BE49-F238E27FC236}">
                  <a16:creationId xmlns:a16="http://schemas.microsoft.com/office/drawing/2014/main" id="{68098BE2-C36B-4801-992E-1182045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48" y="2038342"/>
              <a:ext cx="7206345" cy="1206448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D5BE50-78FE-4444-A6D7-551D22EB7199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58" name="그림 3">
                <a:extLst>
                  <a:ext uri="{FF2B5EF4-FFF2-40B4-BE49-F238E27FC236}">
                    <a16:creationId xmlns:a16="http://schemas.microsoft.com/office/drawing/2014/main" id="{2082DFE7-1891-413B-A789-46867D87F0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73" name="직사각형 6">
                <a:extLst>
                  <a:ext uri="{FF2B5EF4-FFF2-40B4-BE49-F238E27FC236}">
                    <a16:creationId xmlns:a16="http://schemas.microsoft.com/office/drawing/2014/main" id="{93136D6A-1717-42D6-ABC7-53F5234843A9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F34C13-C287-42AF-A085-5F19329D2B13}"/>
                </a:ext>
              </a:extLst>
            </p:cNvPr>
            <p:cNvSpPr txBox="1"/>
            <p:nvPr/>
          </p:nvSpPr>
          <p:spPr>
            <a:xfrm>
              <a:off x="1712169" y="2287623"/>
              <a:ext cx="467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altLang="ko-KR" sz="2000" dirty="0">
                  <a:solidFill>
                    <a:srgbClr val="262265"/>
                  </a:solidFill>
                  <a:latin typeface="Bariol" panose="02000506040000020003" pitchFamily="50" charset="0"/>
                </a:rPr>
                <a:t>kondisi lainnya yang belum diungkapkan sebelumnya 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90C2572-5654-49C2-8DF4-D9CBB53B1E20}"/>
              </a:ext>
            </a:extLst>
          </p:cNvPr>
          <p:cNvSpPr txBox="1"/>
          <p:nvPr/>
        </p:nvSpPr>
        <p:spPr>
          <a:xfrm>
            <a:off x="357523" y="4823744"/>
            <a:ext cx="1147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*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melaporkan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sesuai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ketentuan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berlaku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dengan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dikoordinasikan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oleh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Sekretariat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Jenderal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c.q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. Biro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Sumber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Daya</a:t>
            </a:r>
          </a:p>
          <a:p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 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Manusia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apabila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memiliki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kondisi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rangkap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Jabatan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dan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melalui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penugasan</a:t>
            </a:r>
            <a:r>
              <a:rPr lang="en-US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oleh Menteri </a:t>
            </a:r>
            <a:r>
              <a:rPr lang="en-US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Keuangan</a:t>
            </a:r>
            <a:endParaRPr lang="en-US" dirty="0">
              <a:solidFill>
                <a:srgbClr val="003465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pic>
        <p:nvPicPr>
          <p:cNvPr id="6" name="Graphic 5" descr="Network with solid fill">
            <a:extLst>
              <a:ext uri="{FF2B5EF4-FFF2-40B4-BE49-F238E27FC236}">
                <a16:creationId xmlns:a16="http://schemas.microsoft.com/office/drawing/2014/main" id="{82E168AF-5F0A-467E-B5B8-25DEAC307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54852" y="3806499"/>
            <a:ext cx="703899" cy="703899"/>
          </a:xfrm>
          <a:prstGeom prst="rect">
            <a:avLst/>
          </a:prstGeom>
        </p:spPr>
      </p:pic>
      <p:pic>
        <p:nvPicPr>
          <p:cNvPr id="59" name="Graphic 26" descr="Handshake">
            <a:extLst>
              <a:ext uri="{FF2B5EF4-FFF2-40B4-BE49-F238E27FC236}">
                <a16:creationId xmlns:a16="http://schemas.microsoft.com/office/drawing/2014/main" id="{F3F4013A-8481-4739-A715-FE99DA827EB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532184" y="1871211"/>
            <a:ext cx="550083" cy="5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75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6" y="0"/>
            <a:ext cx="8958944" cy="898576"/>
          </a:xfrm>
        </p:spPr>
        <p:txBody>
          <a:bodyPr>
            <a:normAutofit/>
          </a:bodyPr>
          <a:lstStyle/>
          <a:p>
            <a:r>
              <a:rPr lang="en-US" sz="3200" dirty="0"/>
              <a:t>Penanganan </a:t>
            </a:r>
            <a:r>
              <a:rPr lang="en-US" sz="3200" dirty="0" err="1"/>
              <a:t>atas</a:t>
            </a:r>
            <a:r>
              <a:rPr lang="en-US" sz="3200" dirty="0"/>
              <a:t> </a:t>
            </a:r>
            <a:r>
              <a:rPr lang="en-US" sz="3200" dirty="0" err="1"/>
              <a:t>Deklarasi</a:t>
            </a:r>
            <a:r>
              <a:rPr lang="en-US" sz="3200" dirty="0"/>
              <a:t> Data Pegawai</a:t>
            </a:r>
            <a:br>
              <a:rPr lang="en-US" sz="3200" dirty="0"/>
            </a:br>
            <a:r>
              <a:rPr lang="en-US" sz="1800" dirty="0"/>
              <a:t>(DIKTUM KEDUABELAS </a:t>
            </a:r>
            <a:r>
              <a:rPr lang="en-US" sz="1800" dirty="0" err="1"/>
              <a:t>s.d</a:t>
            </a:r>
            <a:r>
              <a:rPr lang="en-US" sz="1800" dirty="0"/>
              <a:t> KETUJUHBELAS)</a:t>
            </a:r>
            <a:endParaRPr lang="en-ID" sz="3200" dirty="0"/>
          </a:p>
        </p:txBody>
      </p:sp>
      <p:sp>
        <p:nvSpPr>
          <p:cNvPr id="85" name="Rectangle 11">
            <a:extLst>
              <a:ext uri="{FF2B5EF4-FFF2-40B4-BE49-F238E27FC236}">
                <a16:creationId xmlns:a16="http://schemas.microsoft.com/office/drawing/2014/main" id="{BAAF9EED-FC5A-4B22-AC5D-6524A82C89EC}"/>
              </a:ext>
            </a:extLst>
          </p:cNvPr>
          <p:cNvSpPr/>
          <p:nvPr/>
        </p:nvSpPr>
        <p:spPr>
          <a:xfrm>
            <a:off x="3904179" y="1093495"/>
            <a:ext cx="8018075" cy="898576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just"/>
            <a:r>
              <a:rPr lang="id-ID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Pegawai wajib memastikan pasangan</a:t>
            </a:r>
            <a:r>
              <a:rPr lang="en-US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</a:t>
            </a:r>
            <a:r>
              <a:rPr lang="id-ID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anak menghentikan kegiatan usahanya atau mengundurkan diri dari pekerjaannya d</a:t>
            </a:r>
            <a:r>
              <a:rPr lang="en-US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</a:t>
            </a:r>
            <a:r>
              <a:rPr lang="id-ID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 menyampaikan Laporan </a:t>
            </a:r>
            <a:r>
              <a:rPr lang="en-US" sz="1600" dirty="0" err="1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Penghentian</a:t>
            </a:r>
            <a:r>
              <a:rPr lang="en-US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Usaha/</a:t>
            </a:r>
            <a:r>
              <a:rPr lang="en-US" sz="1600" dirty="0" err="1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Pekerjaan</a:t>
            </a:r>
            <a:endParaRPr lang="en-ID" sz="1600" dirty="0">
              <a:solidFill>
                <a:srgbClr val="0034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Arrow: Pentagon 10">
            <a:extLst>
              <a:ext uri="{FF2B5EF4-FFF2-40B4-BE49-F238E27FC236}">
                <a16:creationId xmlns:a16="http://schemas.microsoft.com/office/drawing/2014/main" id="{0C956371-386C-497D-B27C-69625E9BA557}"/>
              </a:ext>
            </a:extLst>
          </p:cNvPr>
          <p:cNvSpPr/>
          <p:nvPr/>
        </p:nvSpPr>
        <p:spPr>
          <a:xfrm>
            <a:off x="269291" y="1093495"/>
            <a:ext cx="5258205" cy="898576"/>
          </a:xfrm>
          <a:prstGeom prst="homePlate">
            <a:avLst/>
          </a:prstGeom>
          <a:solidFill>
            <a:srgbClr val="EC7C01"/>
          </a:solidFill>
          <a:ln w="19050">
            <a:solidFill>
              <a:srgbClr val="EC7C0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pasangan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anak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mengelola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bekerja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berpotensi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COI</a:t>
            </a:r>
          </a:p>
        </p:txBody>
      </p:sp>
      <p:sp>
        <p:nvSpPr>
          <p:cNvPr id="89" name="Rectangle 23">
            <a:extLst>
              <a:ext uri="{FF2B5EF4-FFF2-40B4-BE49-F238E27FC236}">
                <a16:creationId xmlns:a16="http://schemas.microsoft.com/office/drawing/2014/main" id="{4D004A74-C814-43F0-B2E0-5101F490C3E0}"/>
              </a:ext>
            </a:extLst>
          </p:cNvPr>
          <p:cNvSpPr/>
          <p:nvPr/>
        </p:nvSpPr>
        <p:spPr>
          <a:xfrm>
            <a:off x="3904179" y="2254522"/>
            <a:ext cx="8018075" cy="898577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just"/>
            <a:r>
              <a:rPr lang="id-ID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Pegawai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/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pasangan</a:t>
            </a:r>
            <a:r>
              <a:rPr lang="id-ID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wajib melepas atau mengalihkan kepemilikan saham 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kepada pihak lain yang tidak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mempunyai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COI</a:t>
            </a:r>
            <a:r>
              <a:rPr lang="id-ID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dengan menyampaikan Laporan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Pelepasan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Pengalihan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Kepemilikan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Saham</a:t>
            </a:r>
            <a:endParaRPr lang="en-ID" sz="1600" dirty="0">
              <a:solidFill>
                <a:srgbClr val="EC7C0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Arrow: Pentagon 25">
            <a:extLst>
              <a:ext uri="{FF2B5EF4-FFF2-40B4-BE49-F238E27FC236}">
                <a16:creationId xmlns:a16="http://schemas.microsoft.com/office/drawing/2014/main" id="{25CB2D90-0EA4-4559-ADAB-7DCDB56D4361}"/>
              </a:ext>
            </a:extLst>
          </p:cNvPr>
          <p:cNvSpPr/>
          <p:nvPr/>
        </p:nvSpPr>
        <p:spPr>
          <a:xfrm>
            <a:off x="268838" y="2254522"/>
            <a:ext cx="5258205" cy="898577"/>
          </a:xfrm>
          <a:prstGeom prst="homePlate">
            <a:avLst/>
          </a:prstGeom>
          <a:noFill/>
          <a:ln w="19050">
            <a:solidFill>
              <a:srgbClr val="EC7C0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Pegawai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pasangan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saham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perusahaan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tertutup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dan/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saham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&gt; 1% pada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perusahaan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terbuka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berpotensi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COI</a:t>
            </a:r>
          </a:p>
        </p:txBody>
      </p:sp>
      <p:sp>
        <p:nvSpPr>
          <p:cNvPr id="92" name="Rectangle 26">
            <a:extLst>
              <a:ext uri="{FF2B5EF4-FFF2-40B4-BE49-F238E27FC236}">
                <a16:creationId xmlns:a16="http://schemas.microsoft.com/office/drawing/2014/main" id="{7BE7CB78-F4C2-4686-BE91-AEBE0AA77F14}"/>
              </a:ext>
            </a:extLst>
          </p:cNvPr>
          <p:cNvSpPr/>
          <p:nvPr/>
        </p:nvSpPr>
        <p:spPr>
          <a:xfrm>
            <a:off x="3904179" y="3436098"/>
            <a:ext cx="8018076" cy="898577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just"/>
            <a:r>
              <a:rPr lang="id-ID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Pegawai wajib melepas rangkap jabatan, kepengurusan, kepemilikan, penguasaan, pengendalian, atau menghentikan usaha  dan menyampaikan Laporan </a:t>
            </a:r>
            <a:r>
              <a:rPr lang="en-US" sz="1600" dirty="0" err="1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Pelepasan</a:t>
            </a:r>
            <a:r>
              <a:rPr lang="en-US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Rangkap</a:t>
            </a:r>
            <a:r>
              <a:rPr lang="en-US" sz="1600" dirty="0">
                <a:solidFill>
                  <a:srgbClr val="003465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Jabatan</a:t>
            </a:r>
            <a:endParaRPr lang="en-ID" sz="1600" dirty="0">
              <a:solidFill>
                <a:srgbClr val="0034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Arrow: Pentagon 28">
            <a:extLst>
              <a:ext uri="{FF2B5EF4-FFF2-40B4-BE49-F238E27FC236}">
                <a16:creationId xmlns:a16="http://schemas.microsoft.com/office/drawing/2014/main" id="{24F73E04-D9D6-4909-B1B9-9BEC710488DC}"/>
              </a:ext>
            </a:extLst>
          </p:cNvPr>
          <p:cNvSpPr/>
          <p:nvPr/>
        </p:nvSpPr>
        <p:spPr>
          <a:xfrm>
            <a:off x="268838" y="3436098"/>
            <a:ext cx="5258205" cy="898577"/>
          </a:xfrm>
          <a:prstGeom prst="homePlate">
            <a:avLst/>
          </a:prstGeom>
          <a:solidFill>
            <a:srgbClr val="EC7C01"/>
          </a:solidFill>
          <a:ln w="19050">
            <a:solidFill>
              <a:srgbClr val="EC7C0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Pegawai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rangkap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jabatan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menjadi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pengurus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menguasai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dan/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atau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mengendalikan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berpotensi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COI</a:t>
            </a:r>
          </a:p>
        </p:txBody>
      </p:sp>
      <p:sp>
        <p:nvSpPr>
          <p:cNvPr id="95" name="Rectangle 29">
            <a:extLst>
              <a:ext uri="{FF2B5EF4-FFF2-40B4-BE49-F238E27FC236}">
                <a16:creationId xmlns:a16="http://schemas.microsoft.com/office/drawing/2014/main" id="{80123C23-CE61-429C-98A5-8925DD0E8C51}"/>
              </a:ext>
            </a:extLst>
          </p:cNvPr>
          <p:cNvSpPr/>
          <p:nvPr/>
        </p:nvSpPr>
        <p:spPr>
          <a:xfrm>
            <a:off x="3904179" y="4617674"/>
            <a:ext cx="8018530" cy="1028534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id-ID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Pegawai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harus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memilih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1 (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satu</a:t>
            </a:r>
            <a:r>
              <a:rPr lang="en-US" sz="1600" dirty="0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 Jabatan untuk </a:t>
            </a:r>
            <a:r>
              <a:rPr lang="en-US" sz="1600" dirty="0" err="1">
                <a:solidFill>
                  <a:srgbClr val="EC7C0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dipertahankan</a:t>
            </a:r>
            <a:endParaRPr lang="en-ID" sz="1600" dirty="0">
              <a:solidFill>
                <a:srgbClr val="EC7C0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Arrow: Pentagon 30">
            <a:extLst>
              <a:ext uri="{FF2B5EF4-FFF2-40B4-BE49-F238E27FC236}">
                <a16:creationId xmlns:a16="http://schemas.microsoft.com/office/drawing/2014/main" id="{17D5498A-10F4-497C-A021-B5AE74C0C615}"/>
              </a:ext>
            </a:extLst>
          </p:cNvPr>
          <p:cNvSpPr/>
          <p:nvPr/>
        </p:nvSpPr>
        <p:spPr>
          <a:xfrm>
            <a:off x="269292" y="4617674"/>
            <a:ext cx="5258204" cy="1028534"/>
          </a:xfrm>
          <a:prstGeom prst="homePlate">
            <a:avLst/>
          </a:prstGeom>
          <a:noFill/>
          <a:ln w="19050">
            <a:solidFill>
              <a:srgbClr val="EC7C0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Pegawai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rangkap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jabatan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BLU, BUMN/D, Badan Hukum lain yang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dikelola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Pemerintah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melalui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penugasan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Menkeu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melaporkan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penunjukannya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ID" sz="1600" dirty="0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1600" dirty="0" err="1">
                <a:solidFill>
                  <a:srgbClr val="0034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Menkeu</a:t>
            </a:r>
            <a:endParaRPr lang="en-ID" sz="1600" dirty="0">
              <a:solidFill>
                <a:srgbClr val="0034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B661AF-8697-4AE7-8E15-DE8905D8720A}"/>
              </a:ext>
            </a:extLst>
          </p:cNvPr>
          <p:cNvSpPr txBox="1"/>
          <p:nvPr/>
        </p:nvSpPr>
        <p:spPr>
          <a:xfrm>
            <a:off x="895119" y="6104859"/>
            <a:ext cx="1040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Paling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lambat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1 (</a:t>
            </a:r>
            <a:r>
              <a:rPr lang="en-US" b="1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satu</a:t>
            </a:r>
            <a:r>
              <a:rPr lang="en-US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tahun</a:t>
            </a:r>
            <a:r>
              <a:rPr lang="en-US" b="1" dirty="0">
                <a:solidFill>
                  <a:srgbClr val="003465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sejak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Deklarasi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Data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Pegawai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dibuat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pemutahiran</a:t>
            </a:r>
            <a:r>
              <a:rPr lang="en-US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dilakukan</a:t>
            </a:r>
            <a:endParaRPr lang="en-US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pic>
        <p:nvPicPr>
          <p:cNvPr id="12" name="Graphic 11" descr="Hourglass">
            <a:extLst>
              <a:ext uri="{FF2B5EF4-FFF2-40B4-BE49-F238E27FC236}">
                <a16:creationId xmlns:a16="http://schemas.microsoft.com/office/drawing/2014/main" id="{4DFFFF46-5788-42F4-B508-E2BB4BDEA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6278" y="6134765"/>
            <a:ext cx="369332" cy="369332"/>
          </a:xfrm>
          <a:prstGeom prst="rect">
            <a:avLst/>
          </a:prstGeom>
        </p:spPr>
      </p:pic>
      <p:pic>
        <p:nvPicPr>
          <p:cNvPr id="2" name="Graphic 1" descr="Hourglass">
            <a:extLst>
              <a:ext uri="{FF2B5EF4-FFF2-40B4-BE49-F238E27FC236}">
                <a16:creationId xmlns:a16="http://schemas.microsoft.com/office/drawing/2014/main" id="{4021D5AA-F67A-52F4-A089-15E744B01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6390" y="6134765"/>
            <a:ext cx="369332" cy="369332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49AC46B-CEF9-4401-BE79-7F7519257CB4}"/>
              </a:ext>
            </a:extLst>
          </p:cNvPr>
          <p:cNvSpPr/>
          <p:nvPr/>
        </p:nvSpPr>
        <p:spPr>
          <a:xfrm flipH="1">
            <a:off x="8756939" y="615214"/>
            <a:ext cx="2058859" cy="414588"/>
          </a:xfrm>
          <a:prstGeom prst="homePlate">
            <a:avLst/>
          </a:prstGeom>
          <a:solidFill>
            <a:srgbClr val="FFFF00"/>
          </a:solidFill>
          <a:ln>
            <a:solidFill>
              <a:srgbClr val="003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rgbClr val="003465"/>
                </a:solidFill>
              </a:rPr>
              <a:t>Self Assessment (</a:t>
            </a:r>
            <a:r>
              <a:rPr lang="en-US" sz="1200" b="1" i="1" dirty="0" err="1">
                <a:solidFill>
                  <a:srgbClr val="003465"/>
                </a:solidFill>
              </a:rPr>
              <a:t>setelah</a:t>
            </a:r>
            <a:r>
              <a:rPr lang="en-US" sz="1200" b="1" i="1" dirty="0">
                <a:solidFill>
                  <a:srgbClr val="003465"/>
                </a:solidFill>
              </a:rPr>
              <a:t> </a:t>
            </a:r>
            <a:r>
              <a:rPr lang="en-US" sz="1200" b="1" i="1" dirty="0" err="1">
                <a:solidFill>
                  <a:srgbClr val="003465"/>
                </a:solidFill>
              </a:rPr>
              <a:t>deklarasi</a:t>
            </a:r>
            <a:r>
              <a:rPr lang="en-US" sz="1200" b="1" i="1" dirty="0">
                <a:solidFill>
                  <a:srgbClr val="003465"/>
                </a:solidFill>
              </a:rPr>
              <a:t> data </a:t>
            </a:r>
            <a:r>
              <a:rPr lang="en-US" sz="1200" b="1" i="1" dirty="0" err="1">
                <a:solidFill>
                  <a:srgbClr val="003465"/>
                </a:solidFill>
              </a:rPr>
              <a:t>pegawai</a:t>
            </a:r>
            <a:r>
              <a:rPr lang="en-US" sz="1200" b="1" i="1" dirty="0">
                <a:solidFill>
                  <a:srgbClr val="0034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993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-39229"/>
            <a:ext cx="8915399" cy="898576"/>
          </a:xfrm>
        </p:spPr>
        <p:txBody>
          <a:bodyPr>
            <a:normAutofit/>
          </a:bodyPr>
          <a:lstStyle/>
          <a:p>
            <a:r>
              <a:rPr lang="en-US" sz="2800" dirty="0" err="1"/>
              <a:t>Deklarasi</a:t>
            </a:r>
            <a:r>
              <a:rPr lang="en-US" sz="2800" dirty="0"/>
              <a:t> </a:t>
            </a:r>
            <a:r>
              <a:rPr lang="en-US" sz="2800" dirty="0" err="1"/>
              <a:t>Benturan</a:t>
            </a:r>
            <a:r>
              <a:rPr lang="en-US" sz="2800" dirty="0"/>
              <a:t> </a:t>
            </a:r>
            <a:r>
              <a:rPr lang="en-US" sz="2800" dirty="0" err="1"/>
              <a:t>Kepentingan</a:t>
            </a:r>
            <a:br>
              <a:rPr lang="en-US" sz="2800" dirty="0"/>
            </a:br>
            <a:r>
              <a:rPr lang="en-US" sz="1800" dirty="0"/>
              <a:t>(DIKTUM KESEMBILANBELAS </a:t>
            </a:r>
            <a:r>
              <a:rPr lang="en-US" sz="1800" dirty="0" err="1"/>
              <a:t>s.d.</a:t>
            </a:r>
            <a:r>
              <a:rPr lang="en-US" sz="1800" dirty="0"/>
              <a:t> KEDUAPULUH)</a:t>
            </a:r>
            <a:endParaRPr lang="en-ID" sz="1800" dirty="0"/>
          </a:p>
        </p:txBody>
      </p:sp>
      <p:grpSp>
        <p:nvGrpSpPr>
          <p:cNvPr id="3" name="Google Shape;1131;p34">
            <a:extLst>
              <a:ext uri="{FF2B5EF4-FFF2-40B4-BE49-F238E27FC236}">
                <a16:creationId xmlns:a16="http://schemas.microsoft.com/office/drawing/2014/main" id="{CE0A20D2-F048-46B8-A40B-F479719C876E}"/>
              </a:ext>
            </a:extLst>
          </p:cNvPr>
          <p:cNvGrpSpPr/>
          <p:nvPr/>
        </p:nvGrpSpPr>
        <p:grpSpPr>
          <a:xfrm>
            <a:off x="1200532" y="4542154"/>
            <a:ext cx="1924023" cy="1648173"/>
            <a:chOff x="476063" y="3145300"/>
            <a:chExt cx="1924023" cy="1648173"/>
          </a:xfrm>
        </p:grpSpPr>
        <p:cxnSp>
          <p:nvCxnSpPr>
            <p:cNvPr id="5" name="Google Shape;1133;p34">
              <a:extLst>
                <a:ext uri="{FF2B5EF4-FFF2-40B4-BE49-F238E27FC236}">
                  <a16:creationId xmlns:a16="http://schemas.microsoft.com/office/drawing/2014/main" id="{F7BFB64E-5E3F-4552-9FD1-85B4FB52A581}"/>
                </a:ext>
              </a:extLst>
            </p:cNvPr>
            <p:cNvCxnSpPr>
              <a:cxnSpLocks/>
            </p:cNvCxnSpPr>
            <p:nvPr/>
          </p:nvCxnSpPr>
          <p:spPr>
            <a:xfrm>
              <a:off x="1438075" y="3477400"/>
              <a:ext cx="0" cy="50976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1134;p34">
              <a:extLst>
                <a:ext uri="{FF2B5EF4-FFF2-40B4-BE49-F238E27FC236}">
                  <a16:creationId xmlns:a16="http://schemas.microsoft.com/office/drawing/2014/main" id="{98F64BAD-C0A1-480B-98C3-17561676C6F4}"/>
                </a:ext>
              </a:extLst>
            </p:cNvPr>
            <p:cNvSpPr/>
            <p:nvPr/>
          </p:nvSpPr>
          <p:spPr>
            <a:xfrm>
              <a:off x="710275" y="3145300"/>
              <a:ext cx="1455600" cy="40830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Situasi</a:t>
              </a:r>
              <a:r>
                <a:rPr lang="en-GB" sz="1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</a:t>
              </a:r>
              <a:r>
                <a:rPr lang="en-GB" sz="1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Benturan</a:t>
              </a:r>
              <a:r>
                <a:rPr lang="en-GB" sz="1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</a:t>
              </a:r>
              <a:r>
                <a:rPr lang="en-GB" sz="1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Kepentingan</a:t>
              </a:r>
              <a:endParaRPr sz="1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endParaRPr>
            </a:p>
          </p:txBody>
        </p:sp>
        <p:sp>
          <p:nvSpPr>
            <p:cNvPr id="7" name="Google Shape;1135;p34">
              <a:extLst>
                <a:ext uri="{FF2B5EF4-FFF2-40B4-BE49-F238E27FC236}">
                  <a16:creationId xmlns:a16="http://schemas.microsoft.com/office/drawing/2014/main" id="{A066DFFE-4E32-4596-A298-9ACC44DA004C}"/>
                </a:ext>
              </a:extLst>
            </p:cNvPr>
            <p:cNvSpPr txBox="1"/>
            <p:nvPr/>
          </p:nvSpPr>
          <p:spPr>
            <a:xfrm>
              <a:off x="476063" y="4161373"/>
              <a:ext cx="1924023" cy="6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ID" sz="1400" dirty="0" err="1"/>
                <a:t>Pegawai</a:t>
              </a:r>
              <a:r>
                <a:rPr lang="en-ID" sz="1400" dirty="0"/>
                <a:t> </a:t>
              </a:r>
              <a:r>
                <a:rPr lang="en-ID" sz="1400" dirty="0" err="1"/>
                <a:t>menghadapi</a:t>
              </a:r>
              <a:r>
                <a:rPr lang="en-ID" sz="1400" dirty="0"/>
                <a:t> </a:t>
              </a:r>
              <a:r>
                <a:rPr lang="en-ID" sz="1400" dirty="0" err="1"/>
                <a:t>situasi</a:t>
              </a:r>
              <a:r>
                <a:rPr lang="en-ID" sz="1400" dirty="0"/>
                <a:t> </a:t>
              </a:r>
              <a:r>
                <a:rPr lang="en-ID" sz="1400" dirty="0" err="1"/>
                <a:t>Benturan</a:t>
              </a:r>
              <a:r>
                <a:rPr lang="en-ID" sz="1400" dirty="0"/>
                <a:t> </a:t>
              </a:r>
              <a:r>
                <a:rPr lang="en-ID" sz="1400" dirty="0" err="1"/>
                <a:t>Kepentingan</a:t>
              </a:r>
              <a:r>
                <a:rPr lang="en-ID" sz="1400" dirty="0"/>
                <a:t> </a:t>
              </a:r>
              <a:r>
                <a:rPr lang="en-ID" sz="1400" dirty="0" err="1"/>
                <a:t>saat</a:t>
              </a:r>
              <a:r>
                <a:rPr lang="en-ID" sz="1400" dirty="0"/>
                <a:t> </a:t>
              </a:r>
              <a:r>
                <a:rPr lang="en-ID" sz="1400" dirty="0" err="1"/>
                <a:t>bertugas</a:t>
              </a:r>
              <a:r>
                <a:rPr lang="en-ID" sz="1400" dirty="0"/>
                <a:t> </a:t>
              </a:r>
            </a:p>
          </p:txBody>
        </p:sp>
      </p:grpSp>
      <p:grpSp>
        <p:nvGrpSpPr>
          <p:cNvPr id="8" name="Google Shape;1136;p34">
            <a:extLst>
              <a:ext uri="{FF2B5EF4-FFF2-40B4-BE49-F238E27FC236}">
                <a16:creationId xmlns:a16="http://schemas.microsoft.com/office/drawing/2014/main" id="{EDB67D63-B31F-4B1D-856E-01259FBAFB02}"/>
              </a:ext>
            </a:extLst>
          </p:cNvPr>
          <p:cNvGrpSpPr/>
          <p:nvPr/>
        </p:nvGrpSpPr>
        <p:grpSpPr>
          <a:xfrm>
            <a:off x="1219887" y="1948692"/>
            <a:ext cx="4733157" cy="3180442"/>
            <a:chOff x="-2336003" y="1073700"/>
            <a:chExt cx="4733157" cy="3180442"/>
          </a:xfrm>
        </p:grpSpPr>
        <p:sp>
          <p:nvSpPr>
            <p:cNvPr id="9" name="Google Shape;1137;p34">
              <a:extLst>
                <a:ext uri="{FF2B5EF4-FFF2-40B4-BE49-F238E27FC236}">
                  <a16:creationId xmlns:a16="http://schemas.microsoft.com/office/drawing/2014/main" id="{32EA701C-DED7-49F6-A677-995417DA64F4}"/>
                </a:ext>
              </a:extLst>
            </p:cNvPr>
            <p:cNvSpPr/>
            <p:nvPr/>
          </p:nvSpPr>
          <p:spPr>
            <a:xfrm rot="14959360">
              <a:off x="999296" y="462700"/>
              <a:ext cx="786858" cy="2008858"/>
            </a:xfrm>
            <a:prstGeom prst="curvedLeftArrow">
              <a:avLst>
                <a:gd name="adj1" fmla="val 31350"/>
                <a:gd name="adj2" fmla="val 87598"/>
                <a:gd name="adj3" fmla="val 43621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oval" w="sm" len="sm"/>
              <a:tailEnd type="stealth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0" name="Google Shape;1138;p34">
              <a:extLst>
                <a:ext uri="{FF2B5EF4-FFF2-40B4-BE49-F238E27FC236}">
                  <a16:creationId xmlns:a16="http://schemas.microsoft.com/office/drawing/2014/main" id="{1FC0E597-D23E-419C-BF69-026B0255779E}"/>
                </a:ext>
              </a:extLst>
            </p:cNvPr>
            <p:cNvCxnSpPr>
              <a:cxnSpLocks/>
            </p:cNvCxnSpPr>
            <p:nvPr/>
          </p:nvCxnSpPr>
          <p:spPr>
            <a:xfrm>
              <a:off x="562697" y="2941776"/>
              <a:ext cx="0" cy="1312366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1" name="Google Shape;1139;p34">
              <a:extLst>
                <a:ext uri="{FF2B5EF4-FFF2-40B4-BE49-F238E27FC236}">
                  <a16:creationId xmlns:a16="http://schemas.microsoft.com/office/drawing/2014/main" id="{7467C9A2-9F50-4B55-8D35-048E0AC049D0}"/>
                </a:ext>
              </a:extLst>
            </p:cNvPr>
            <p:cNvSpPr/>
            <p:nvPr/>
          </p:nvSpPr>
          <p:spPr>
            <a:xfrm>
              <a:off x="-165103" y="2245754"/>
              <a:ext cx="1455600" cy="77222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200" b="1" dirty="0" err="1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Laporan</a:t>
              </a:r>
              <a:r>
                <a:rPr lang="en-GB" sz="1200" b="1" dirty="0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</a:t>
              </a:r>
              <a:r>
                <a:rPr lang="en-GB" sz="1200" b="1" dirty="0" err="1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Penghindaran</a:t>
              </a:r>
              <a:r>
                <a:rPr lang="en-GB" sz="1200" b="1" dirty="0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</a:t>
              </a:r>
              <a:r>
                <a:rPr lang="en-GB" sz="1200" b="1" dirty="0" err="1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Benturan</a:t>
              </a:r>
              <a:r>
                <a:rPr lang="en-GB" sz="1200" b="1" dirty="0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</a:t>
              </a:r>
              <a:r>
                <a:rPr lang="en-GB" sz="1200" b="1" dirty="0" err="1">
                  <a:solidFill>
                    <a:srgbClr val="00346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Kepentingan</a:t>
              </a:r>
              <a:endParaRPr sz="1200" b="1" dirty="0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endParaRPr>
            </a:p>
          </p:txBody>
        </p:sp>
        <p:sp>
          <p:nvSpPr>
            <p:cNvPr id="12" name="Google Shape;1140;p34">
              <a:extLst>
                <a:ext uri="{FF2B5EF4-FFF2-40B4-BE49-F238E27FC236}">
                  <a16:creationId xmlns:a16="http://schemas.microsoft.com/office/drawing/2014/main" id="{355EC68C-37A9-4DA5-85A1-7D252FDC225F}"/>
                </a:ext>
              </a:extLst>
            </p:cNvPr>
            <p:cNvSpPr txBox="1"/>
            <p:nvPr/>
          </p:nvSpPr>
          <p:spPr>
            <a:xfrm>
              <a:off x="-2336003" y="1408402"/>
              <a:ext cx="2398380" cy="6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GB" sz="1400" dirty="0" err="1">
                  <a:sym typeface="Roboto"/>
                </a:rPr>
                <a:t>Wajib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menghindari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terlebih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dahulu</a:t>
              </a:r>
              <a:r>
                <a:rPr lang="en-GB" sz="1400" dirty="0">
                  <a:sym typeface="Roboto"/>
                </a:rPr>
                <a:t>. </a:t>
              </a:r>
              <a:r>
                <a:rPr lang="en-GB" sz="1400" dirty="0" err="1">
                  <a:sym typeface="Roboto"/>
                </a:rPr>
                <a:t>Bila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tidak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bisa</a:t>
              </a:r>
              <a:r>
                <a:rPr lang="en-GB" sz="1400" dirty="0">
                  <a:sym typeface="Roboto"/>
                </a:rPr>
                <a:t>, </a:t>
              </a:r>
              <a:r>
                <a:rPr lang="en-GB" sz="1400" dirty="0" err="1">
                  <a:sym typeface="Roboto"/>
                </a:rPr>
                <a:t>Pegawai</a:t>
              </a:r>
              <a:r>
                <a:rPr lang="en-GB" sz="1400" dirty="0">
                  <a:sym typeface="Roboto"/>
                </a:rPr>
                <a:t> </a:t>
              </a:r>
              <a:r>
                <a:rPr lang="en-GB" sz="1400" dirty="0" err="1">
                  <a:sym typeface="Roboto"/>
                </a:rPr>
                <a:t>melaporkan</a:t>
              </a:r>
              <a:r>
                <a:rPr lang="en-GB" sz="1400" dirty="0">
                  <a:sym typeface="Roboto"/>
                </a:rPr>
                <a:t> DBK.</a:t>
              </a:r>
              <a:endParaRPr sz="1400" dirty="0">
                <a:sym typeface="Roboto"/>
              </a:endParaRPr>
            </a:p>
          </p:txBody>
        </p:sp>
      </p:grpSp>
      <p:grpSp>
        <p:nvGrpSpPr>
          <p:cNvPr id="13" name="Google Shape;1141;p34">
            <a:extLst>
              <a:ext uri="{FF2B5EF4-FFF2-40B4-BE49-F238E27FC236}">
                <a16:creationId xmlns:a16="http://schemas.microsoft.com/office/drawing/2014/main" id="{2F1F7E84-53E3-4976-BAAA-512627FE1918}"/>
              </a:ext>
            </a:extLst>
          </p:cNvPr>
          <p:cNvGrpSpPr/>
          <p:nvPr/>
        </p:nvGrpSpPr>
        <p:grpSpPr>
          <a:xfrm>
            <a:off x="5135342" y="2555724"/>
            <a:ext cx="2177729" cy="2709605"/>
            <a:chOff x="3440533" y="2276981"/>
            <a:chExt cx="2177729" cy="2709605"/>
          </a:xfrm>
        </p:grpSpPr>
        <p:cxnSp>
          <p:nvCxnSpPr>
            <p:cNvPr id="15" name="Google Shape;1143;p34">
              <a:extLst>
                <a:ext uri="{FF2B5EF4-FFF2-40B4-BE49-F238E27FC236}">
                  <a16:creationId xmlns:a16="http://schemas.microsoft.com/office/drawing/2014/main" id="{B6B1ED51-C133-4C23-A54A-4DDDF87CE8F7}"/>
                </a:ext>
              </a:extLst>
            </p:cNvPr>
            <p:cNvCxnSpPr>
              <a:cxnSpLocks/>
            </p:cNvCxnSpPr>
            <p:nvPr/>
          </p:nvCxnSpPr>
          <p:spPr>
            <a:xfrm>
              <a:off x="4477560" y="2685281"/>
              <a:ext cx="0" cy="548737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6" name="Google Shape;1144;p34">
              <a:extLst>
                <a:ext uri="{FF2B5EF4-FFF2-40B4-BE49-F238E27FC236}">
                  <a16:creationId xmlns:a16="http://schemas.microsoft.com/office/drawing/2014/main" id="{0F00539F-C6ED-4341-A94E-C84C1A02EB06}"/>
                </a:ext>
              </a:extLst>
            </p:cNvPr>
            <p:cNvSpPr/>
            <p:nvPr/>
          </p:nvSpPr>
          <p:spPr>
            <a:xfrm>
              <a:off x="3749760" y="2276981"/>
              <a:ext cx="1455600" cy="40830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4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Penelahaan</a:t>
              </a:r>
              <a:r>
                <a:rPr lang="en-US" sz="14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DBK</a:t>
              </a:r>
              <a:endParaRPr sz="14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endParaRPr>
            </a:p>
          </p:txBody>
        </p:sp>
        <p:sp>
          <p:nvSpPr>
            <p:cNvPr id="17" name="Google Shape;1145;p34">
              <a:extLst>
                <a:ext uri="{FF2B5EF4-FFF2-40B4-BE49-F238E27FC236}">
                  <a16:creationId xmlns:a16="http://schemas.microsoft.com/office/drawing/2014/main" id="{CEFF648B-BCA3-49FA-B010-222ED98E24A4}"/>
                </a:ext>
              </a:extLst>
            </p:cNvPr>
            <p:cNvSpPr txBox="1"/>
            <p:nvPr/>
          </p:nvSpPr>
          <p:spPr>
            <a:xfrm>
              <a:off x="3440533" y="3195151"/>
              <a:ext cx="2177729" cy="1791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1200" dirty="0" err="1"/>
                <a:t>Penelaahan</a:t>
              </a:r>
              <a:r>
                <a:rPr lang="en-US" sz="1200" dirty="0"/>
                <a:t>* </a:t>
              </a:r>
              <a:r>
                <a:rPr lang="en-US" sz="1200" dirty="0" err="1"/>
                <a:t>dilakukan</a:t>
              </a:r>
              <a:r>
                <a:rPr lang="en-US" sz="1200" dirty="0"/>
                <a:t> </a:t>
              </a:r>
              <a:r>
                <a:rPr lang="en-US" sz="1200" dirty="0" err="1"/>
                <a:t>dengan</a:t>
              </a:r>
              <a:r>
                <a:rPr lang="en-US" sz="1200" dirty="0"/>
                <a:t> </a:t>
              </a:r>
              <a:r>
                <a:rPr lang="en-US" sz="1200" dirty="0" err="1"/>
                <a:t>mempertimbangkan</a:t>
              </a:r>
              <a:r>
                <a:rPr lang="en-US" sz="1200" dirty="0"/>
                <a:t>:</a:t>
              </a:r>
            </a:p>
            <a:p>
              <a:pPr marL="228600" indent="-228600" algn="just">
                <a:buFont typeface="+mj-lt"/>
                <a:buAutoNum type="alphaLcPeriod"/>
              </a:pPr>
              <a:r>
                <a:rPr lang="en-US" sz="1200" dirty="0" err="1"/>
                <a:t>Jabatan</a:t>
              </a:r>
              <a:r>
                <a:rPr lang="en-US" sz="1200" dirty="0"/>
                <a:t> </a:t>
              </a:r>
              <a:r>
                <a:rPr lang="en-US" sz="1200" dirty="0" err="1"/>
                <a:t>Pegawai</a:t>
              </a:r>
              <a:endParaRPr lang="en-US" sz="1200" dirty="0"/>
            </a:p>
            <a:p>
              <a:pPr marL="228600" indent="-228600" algn="just">
                <a:buFont typeface="+mj-lt"/>
                <a:buAutoNum type="alphaLcPeriod"/>
              </a:pPr>
              <a:r>
                <a:rPr lang="en-US" sz="1200" dirty="0" err="1"/>
                <a:t>Dampak</a:t>
              </a:r>
              <a:r>
                <a:rPr lang="en-US" sz="1200" dirty="0"/>
                <a:t> yang </a:t>
              </a:r>
              <a:r>
                <a:rPr lang="en-US" sz="1200" dirty="0" err="1"/>
                <a:t>ditimbulkan</a:t>
              </a:r>
              <a:endParaRPr lang="en-US" sz="1200" dirty="0"/>
            </a:p>
            <a:p>
              <a:pPr marL="228600" indent="-228600" algn="just">
                <a:buFont typeface="+mj-lt"/>
                <a:buAutoNum type="alphaLcPeriod"/>
              </a:pPr>
              <a:r>
                <a:rPr lang="en-US" sz="1200" dirty="0" err="1"/>
                <a:t>Jenis</a:t>
              </a:r>
              <a:r>
                <a:rPr lang="en-US" sz="1200" dirty="0"/>
                <a:t> </a:t>
              </a:r>
              <a:r>
                <a:rPr lang="en-US" sz="1200" dirty="0" err="1"/>
                <a:t>hubungan</a:t>
              </a:r>
              <a:r>
                <a:rPr lang="en-US" sz="1200" dirty="0"/>
                <a:t> </a:t>
              </a:r>
              <a:r>
                <a:rPr lang="en-US" sz="1200" dirty="0" err="1"/>
                <a:t>afiliasi</a:t>
              </a:r>
              <a:endParaRPr lang="en-US" sz="1200" dirty="0"/>
            </a:p>
            <a:p>
              <a:pPr marL="228600" indent="-228600" algn="just">
                <a:buFont typeface="+mj-lt"/>
                <a:buAutoNum type="alphaLcPeriod"/>
              </a:pPr>
              <a:r>
                <a:rPr lang="en-US" sz="1200" dirty="0" err="1"/>
                <a:t>Keuntungan</a:t>
              </a:r>
              <a:r>
                <a:rPr lang="en-US" sz="1200" dirty="0"/>
                <a:t> yang </a:t>
              </a:r>
              <a:r>
                <a:rPr lang="en-US" sz="1200" dirty="0" err="1"/>
                <a:t>diperoleh</a:t>
              </a:r>
              <a:endParaRPr lang="en-US" sz="1200" dirty="0"/>
            </a:p>
            <a:p>
              <a:pPr marL="228600" indent="-228600" algn="just">
                <a:buFont typeface="+mj-lt"/>
                <a:buAutoNum type="alphaLcPeriod"/>
              </a:pPr>
              <a:r>
                <a:rPr lang="en-US" sz="1200" dirty="0" err="1"/>
                <a:t>Intensitas</a:t>
              </a:r>
              <a:r>
                <a:rPr lang="en-US" sz="1200" dirty="0"/>
                <a:t> waktu/ </a:t>
              </a:r>
              <a:r>
                <a:rPr lang="en-US" sz="1200" dirty="0" err="1"/>
                <a:t>kedekatan</a:t>
              </a:r>
              <a:r>
                <a:rPr lang="en-US" sz="1200" dirty="0"/>
                <a:t> </a:t>
              </a:r>
              <a:r>
                <a:rPr lang="en-US" sz="1200" dirty="0" err="1"/>
                <a:t>hubungan</a:t>
              </a:r>
              <a:r>
                <a:rPr lang="en-US" sz="1200" dirty="0"/>
                <a:t> </a:t>
              </a:r>
              <a:r>
                <a:rPr lang="en-US" sz="1200" dirty="0" err="1"/>
                <a:t>afiliasi</a:t>
              </a:r>
              <a:endParaRPr lang="en-ID" sz="1200" dirty="0"/>
            </a:p>
          </p:txBody>
        </p:sp>
      </p:grpSp>
      <p:grpSp>
        <p:nvGrpSpPr>
          <p:cNvPr id="18" name="Google Shape;1146;p34">
            <a:extLst>
              <a:ext uri="{FF2B5EF4-FFF2-40B4-BE49-F238E27FC236}">
                <a16:creationId xmlns:a16="http://schemas.microsoft.com/office/drawing/2014/main" id="{433806D2-415D-41F6-AE21-E284C9F4B8B0}"/>
              </a:ext>
            </a:extLst>
          </p:cNvPr>
          <p:cNvGrpSpPr/>
          <p:nvPr/>
        </p:nvGrpSpPr>
        <p:grpSpPr>
          <a:xfrm>
            <a:off x="9732835" y="897106"/>
            <a:ext cx="1455600" cy="1175734"/>
            <a:chOff x="6978175" y="1696500"/>
            <a:chExt cx="1455600" cy="1175734"/>
          </a:xfrm>
        </p:grpSpPr>
        <p:cxnSp>
          <p:nvCxnSpPr>
            <p:cNvPr id="19" name="Google Shape;1147;p34">
              <a:extLst>
                <a:ext uri="{FF2B5EF4-FFF2-40B4-BE49-F238E27FC236}">
                  <a16:creationId xmlns:a16="http://schemas.microsoft.com/office/drawing/2014/main" id="{032A8AAF-82D4-47AB-BA62-9CB53CFD0D85}"/>
                </a:ext>
              </a:extLst>
            </p:cNvPr>
            <p:cNvCxnSpPr>
              <a:cxnSpLocks/>
            </p:cNvCxnSpPr>
            <p:nvPr/>
          </p:nvCxnSpPr>
          <p:spPr>
            <a:xfrm>
              <a:off x="7705975" y="2028600"/>
              <a:ext cx="0" cy="84363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0" name="Google Shape;1148;p34">
              <a:extLst>
                <a:ext uri="{FF2B5EF4-FFF2-40B4-BE49-F238E27FC236}">
                  <a16:creationId xmlns:a16="http://schemas.microsoft.com/office/drawing/2014/main" id="{C2B1A8E9-1EE7-45D2-B2FE-9DE383D67C57}"/>
                </a:ext>
              </a:extLst>
            </p:cNvPr>
            <p:cNvSpPr/>
            <p:nvPr/>
          </p:nvSpPr>
          <p:spPr>
            <a:xfrm>
              <a:off x="6978175" y="1696500"/>
              <a:ext cx="1455600" cy="40830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Pelaksanaan</a:t>
              </a:r>
              <a:r>
                <a:rPr lang="en-GB" sz="1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 dan </a:t>
              </a:r>
              <a:r>
                <a:rPr lang="en-GB" sz="1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"/>
                </a:rPr>
                <a:t>Pemantauan</a:t>
              </a:r>
              <a:endParaRPr sz="1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endParaRPr>
            </a:p>
          </p:txBody>
        </p:sp>
      </p:grpSp>
      <p:cxnSp>
        <p:nvCxnSpPr>
          <p:cNvPr id="22" name="Google Shape;1150;p34">
            <a:extLst>
              <a:ext uri="{FF2B5EF4-FFF2-40B4-BE49-F238E27FC236}">
                <a16:creationId xmlns:a16="http://schemas.microsoft.com/office/drawing/2014/main" id="{82C641FE-035A-4C00-B588-5D2A4CFDF589}"/>
              </a:ext>
            </a:extLst>
          </p:cNvPr>
          <p:cNvCxnSpPr>
            <a:cxnSpLocks/>
          </p:cNvCxnSpPr>
          <p:nvPr/>
        </p:nvCxnSpPr>
        <p:spPr>
          <a:xfrm>
            <a:off x="8412574" y="2012274"/>
            <a:ext cx="0" cy="4792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5" name="Google Shape;1153;p34">
            <a:extLst>
              <a:ext uri="{FF2B5EF4-FFF2-40B4-BE49-F238E27FC236}">
                <a16:creationId xmlns:a16="http://schemas.microsoft.com/office/drawing/2014/main" id="{BB9E1D5C-97CE-4A96-8570-4A7CC541BCD2}"/>
              </a:ext>
            </a:extLst>
          </p:cNvPr>
          <p:cNvSpPr/>
          <p:nvPr/>
        </p:nvSpPr>
        <p:spPr>
          <a:xfrm>
            <a:off x="7673568" y="1376104"/>
            <a:ext cx="1455600" cy="63300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 dirty="0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Hasil dan Keputusan </a:t>
            </a:r>
            <a:r>
              <a:rPr lang="en-GB" sz="1200" b="1" dirty="0" err="1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Penanganan</a:t>
            </a:r>
            <a:endParaRPr sz="1200" b="1" dirty="0">
              <a:solidFill>
                <a:srgbClr val="0034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27" name="Google Shape;1139;p34">
            <a:extLst>
              <a:ext uri="{FF2B5EF4-FFF2-40B4-BE49-F238E27FC236}">
                <a16:creationId xmlns:a16="http://schemas.microsoft.com/office/drawing/2014/main" id="{C83F6611-EDB2-41DD-B1F8-E18631615938}"/>
              </a:ext>
            </a:extLst>
          </p:cNvPr>
          <p:cNvSpPr/>
          <p:nvPr/>
        </p:nvSpPr>
        <p:spPr>
          <a:xfrm>
            <a:off x="3407515" y="4307661"/>
            <a:ext cx="1455600" cy="58471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n-ID" sz="1200" b="1" dirty="0" err="1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Deklarasi</a:t>
            </a:r>
            <a:r>
              <a:rPr lang="en-ID" sz="1200" b="1" dirty="0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200" b="1" dirty="0" err="1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Benturan</a:t>
            </a:r>
            <a:r>
              <a:rPr lang="en-ID" sz="1200" b="1" dirty="0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200" b="1" dirty="0" err="1">
                <a:solidFill>
                  <a:srgbClr val="0034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Kepentingan</a:t>
            </a:r>
            <a:endParaRPr sz="1200" b="1" dirty="0">
              <a:solidFill>
                <a:srgbClr val="0034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203C15-B75E-47A6-8EC7-E8083D5EC3CC}"/>
              </a:ext>
            </a:extLst>
          </p:cNvPr>
          <p:cNvSpPr txBox="1"/>
          <p:nvPr/>
        </p:nvSpPr>
        <p:spPr>
          <a:xfrm>
            <a:off x="4114753" y="3934790"/>
            <a:ext cx="462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C7C01"/>
                </a:solidFill>
              </a:rPr>
              <a:t>atau</a:t>
            </a:r>
            <a:endParaRPr lang="en-ID" dirty="0">
              <a:solidFill>
                <a:srgbClr val="EC7C01"/>
              </a:solidFill>
            </a:endParaRPr>
          </a:p>
        </p:txBody>
      </p:sp>
      <p:sp>
        <p:nvSpPr>
          <p:cNvPr id="33" name="Google Shape;1140;p34">
            <a:extLst>
              <a:ext uri="{FF2B5EF4-FFF2-40B4-BE49-F238E27FC236}">
                <a16:creationId xmlns:a16="http://schemas.microsoft.com/office/drawing/2014/main" id="{E2577330-E223-410F-AA34-87240861A7DA}"/>
              </a:ext>
            </a:extLst>
          </p:cNvPr>
          <p:cNvSpPr txBox="1"/>
          <p:nvPr/>
        </p:nvSpPr>
        <p:spPr>
          <a:xfrm>
            <a:off x="3042447" y="5038069"/>
            <a:ext cx="3435595" cy="1606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ID" sz="1200" dirty="0" err="1">
                <a:solidFill>
                  <a:srgbClr val="003465"/>
                </a:solidFill>
              </a:rPr>
              <a:t>Ketentuan</a:t>
            </a:r>
            <a:r>
              <a:rPr lang="en-ID" sz="1200" dirty="0">
                <a:solidFill>
                  <a:srgbClr val="003465"/>
                </a:solidFill>
              </a:rPr>
              <a:t>: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en-ID" sz="1200" dirty="0">
                <a:solidFill>
                  <a:srgbClr val="003465"/>
                </a:solidFill>
              </a:rPr>
              <a:t>Pelaksana ke Pejabat Pengawas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en-ID" sz="1200" dirty="0">
                <a:solidFill>
                  <a:srgbClr val="003465"/>
                </a:solidFill>
              </a:rPr>
              <a:t>Jika </a:t>
            </a:r>
            <a:r>
              <a:rPr lang="en-ID" sz="1200" dirty="0" err="1">
                <a:solidFill>
                  <a:srgbClr val="003465"/>
                </a:solidFill>
              </a:rPr>
              <a:t>Pej</a:t>
            </a:r>
            <a:r>
              <a:rPr lang="en-ID" sz="1200" dirty="0">
                <a:solidFill>
                  <a:srgbClr val="003465"/>
                </a:solidFill>
              </a:rPr>
              <a:t>. </a:t>
            </a:r>
            <a:r>
              <a:rPr lang="en-ID" sz="1200" dirty="0" err="1">
                <a:solidFill>
                  <a:srgbClr val="003465"/>
                </a:solidFill>
              </a:rPr>
              <a:t>Pengawas</a:t>
            </a:r>
            <a:r>
              <a:rPr lang="en-ID" sz="1200" dirty="0">
                <a:solidFill>
                  <a:srgbClr val="003465"/>
                </a:solidFill>
              </a:rPr>
              <a:t> memiliki situasi sama, melapor ke Pejabat Administrator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en-ID" sz="1200" dirty="0">
                <a:solidFill>
                  <a:srgbClr val="003465"/>
                </a:solidFill>
              </a:rPr>
              <a:t>Pejabat Pengawas ke Pejabat Administrator, dst berjenjang s.d. Menkeu</a:t>
            </a:r>
          </a:p>
          <a:p>
            <a:pPr marL="228600" indent="-228600" algn="just">
              <a:buFont typeface="+mj-lt"/>
              <a:buAutoNum type="alphaLcPeriod"/>
            </a:pPr>
            <a:r>
              <a:rPr lang="en-ID" sz="1200" dirty="0" err="1">
                <a:solidFill>
                  <a:srgbClr val="003465"/>
                </a:solidFill>
              </a:rPr>
              <a:t>Pejabat</a:t>
            </a:r>
            <a:r>
              <a:rPr lang="en-ID" sz="1200" dirty="0">
                <a:solidFill>
                  <a:srgbClr val="003465"/>
                </a:solidFill>
              </a:rPr>
              <a:t> </a:t>
            </a:r>
            <a:r>
              <a:rPr lang="en-ID" sz="1200" dirty="0" err="1">
                <a:solidFill>
                  <a:srgbClr val="003465"/>
                </a:solidFill>
              </a:rPr>
              <a:t>Fungsional</a:t>
            </a:r>
            <a:r>
              <a:rPr lang="en-ID" sz="1200" dirty="0">
                <a:solidFill>
                  <a:srgbClr val="003465"/>
                </a:solidFill>
              </a:rPr>
              <a:t> </a:t>
            </a:r>
            <a:r>
              <a:rPr lang="en-ID" sz="1200" dirty="0" err="1">
                <a:solidFill>
                  <a:srgbClr val="003465"/>
                </a:solidFill>
              </a:rPr>
              <a:t>melaporkan</a:t>
            </a:r>
            <a:r>
              <a:rPr lang="en-ID" sz="1200" dirty="0">
                <a:solidFill>
                  <a:srgbClr val="003465"/>
                </a:solidFill>
              </a:rPr>
              <a:t> </a:t>
            </a:r>
            <a:r>
              <a:rPr lang="en-ID" sz="1200" dirty="0" err="1">
                <a:solidFill>
                  <a:srgbClr val="003465"/>
                </a:solidFill>
              </a:rPr>
              <a:t>kepada</a:t>
            </a:r>
            <a:r>
              <a:rPr lang="en-ID" sz="1200" dirty="0">
                <a:solidFill>
                  <a:srgbClr val="003465"/>
                </a:solidFill>
              </a:rPr>
              <a:t> </a:t>
            </a:r>
            <a:r>
              <a:rPr lang="en-ID" sz="1200" dirty="0" err="1">
                <a:solidFill>
                  <a:srgbClr val="003465"/>
                </a:solidFill>
              </a:rPr>
              <a:t>Atasan</a:t>
            </a:r>
            <a:r>
              <a:rPr lang="en-ID" sz="1200" dirty="0">
                <a:solidFill>
                  <a:srgbClr val="003465"/>
                </a:solidFill>
              </a:rPr>
              <a:t> </a:t>
            </a:r>
            <a:r>
              <a:rPr lang="en-ID" sz="1200" dirty="0" err="1">
                <a:solidFill>
                  <a:srgbClr val="003465"/>
                </a:solidFill>
              </a:rPr>
              <a:t>Langsung</a:t>
            </a:r>
            <a:endParaRPr lang="en-ID" sz="1200" dirty="0">
              <a:solidFill>
                <a:srgbClr val="003465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94F7AA-4747-4687-BCD2-0F3D2BBD54C5}"/>
              </a:ext>
            </a:extLst>
          </p:cNvPr>
          <p:cNvSpPr txBox="1"/>
          <p:nvPr/>
        </p:nvSpPr>
        <p:spPr>
          <a:xfrm>
            <a:off x="8412574" y="5660449"/>
            <a:ext cx="3677055" cy="830997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indent="-273050" algn="just"/>
            <a:r>
              <a:rPr lang="en-US" sz="1200" dirty="0"/>
              <a:t>*  </a:t>
            </a:r>
            <a:r>
              <a:rPr lang="en-ID" sz="1200" dirty="0" err="1"/>
              <a:t>Pejabat</a:t>
            </a:r>
            <a:r>
              <a:rPr lang="en-ID" sz="1200" dirty="0"/>
              <a:t> </a:t>
            </a:r>
            <a:r>
              <a:rPr lang="en-ID" sz="1200" dirty="0" err="1"/>
              <a:t>Pimpinan</a:t>
            </a:r>
            <a:r>
              <a:rPr lang="en-ID" sz="1200" dirty="0"/>
              <a:t> Tinggi Madya </a:t>
            </a:r>
            <a:r>
              <a:rPr lang="en-ID" sz="1200" dirty="0" err="1"/>
              <a:t>dapat</a:t>
            </a:r>
            <a:r>
              <a:rPr lang="en-ID" sz="1200" dirty="0"/>
              <a:t> </a:t>
            </a:r>
            <a:r>
              <a:rPr lang="en-ID" sz="1200" dirty="0" err="1"/>
              <a:t>meminta</a:t>
            </a:r>
            <a:r>
              <a:rPr lang="en-ID" sz="1200" dirty="0"/>
              <a:t> </a:t>
            </a:r>
            <a:r>
              <a:rPr lang="en-ID" sz="1200" dirty="0" err="1"/>
              <a:t>pendapat</a:t>
            </a:r>
            <a:r>
              <a:rPr lang="en-ID" sz="1200" dirty="0"/>
              <a:t> UKI UE I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menentukan</a:t>
            </a:r>
            <a:r>
              <a:rPr lang="en-ID" sz="1200" dirty="0"/>
              <a:t> </a:t>
            </a:r>
            <a:r>
              <a:rPr lang="en-ID" sz="1200" dirty="0" err="1"/>
              <a:t>keputusan</a:t>
            </a:r>
            <a:endParaRPr lang="en-ID" sz="1200" dirty="0"/>
          </a:p>
          <a:p>
            <a:pPr marL="273050" indent="-273050" algn="just"/>
            <a:r>
              <a:rPr lang="en-US" sz="1200" dirty="0"/>
              <a:t>** </a:t>
            </a:r>
            <a:r>
              <a:rPr lang="en-US" sz="1200" dirty="0" err="1"/>
              <a:t>Menkeu</a:t>
            </a:r>
            <a:r>
              <a:rPr lang="en-US" sz="1200" dirty="0"/>
              <a:t> dapat meminta masukan Itjen dalam </a:t>
            </a:r>
            <a:r>
              <a:rPr lang="en-US" sz="1200" dirty="0" err="1"/>
              <a:t>menentukan</a:t>
            </a:r>
            <a:r>
              <a:rPr lang="en-US" sz="1200" dirty="0"/>
              <a:t> </a:t>
            </a:r>
            <a:r>
              <a:rPr lang="en-US" sz="1200" dirty="0" err="1"/>
              <a:t>keputusan</a:t>
            </a:r>
            <a:endParaRPr lang="en-ID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E106E-55ED-4ED6-80C8-99F8AB165ACD}"/>
              </a:ext>
            </a:extLst>
          </p:cNvPr>
          <p:cNvSpPr txBox="1"/>
          <p:nvPr/>
        </p:nvSpPr>
        <p:spPr>
          <a:xfrm>
            <a:off x="7368752" y="2599444"/>
            <a:ext cx="2129377" cy="2292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300" dirty="0" err="1">
                <a:solidFill>
                  <a:srgbClr val="003465"/>
                </a:solidFill>
              </a:rPr>
              <a:t>Dituangkan</a:t>
            </a:r>
            <a:r>
              <a:rPr lang="en-US" sz="1300" dirty="0">
                <a:solidFill>
                  <a:srgbClr val="003465"/>
                </a:solidFill>
              </a:rPr>
              <a:t> dalam Hasil </a:t>
            </a:r>
            <a:r>
              <a:rPr lang="en-US" sz="1300" dirty="0" err="1">
                <a:solidFill>
                  <a:srgbClr val="003465"/>
                </a:solidFill>
              </a:rPr>
              <a:t>Telaahan</a:t>
            </a:r>
            <a:r>
              <a:rPr lang="en-US" sz="1300" dirty="0">
                <a:solidFill>
                  <a:srgbClr val="003465"/>
                </a:solidFill>
              </a:rPr>
              <a:t> dan </a:t>
            </a:r>
            <a:r>
              <a:rPr lang="en-US" sz="1300" dirty="0" err="1">
                <a:solidFill>
                  <a:srgbClr val="003465"/>
                </a:solidFill>
              </a:rPr>
              <a:t>Penanganan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atas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b="1" dirty="0">
                <a:solidFill>
                  <a:srgbClr val="003465"/>
                </a:solidFill>
              </a:rPr>
              <a:t>DBK </a:t>
            </a:r>
            <a:r>
              <a:rPr lang="en-US" sz="1300" dirty="0">
                <a:solidFill>
                  <a:srgbClr val="003465"/>
                </a:solidFill>
              </a:rPr>
              <a:t>yang </a:t>
            </a:r>
            <a:r>
              <a:rPr lang="en-US" sz="1300" dirty="0" err="1">
                <a:solidFill>
                  <a:srgbClr val="003465"/>
                </a:solidFill>
              </a:rPr>
              <a:t>memuat</a:t>
            </a:r>
            <a:r>
              <a:rPr lang="en-US" sz="1300" dirty="0">
                <a:solidFill>
                  <a:srgbClr val="003465"/>
                </a:solidFill>
              </a:rPr>
              <a:t>:</a:t>
            </a:r>
          </a:p>
          <a:p>
            <a:pPr marL="174625" indent="-174625" algn="just">
              <a:spcBef>
                <a:spcPts val="0"/>
              </a:spcBef>
              <a:buAutoNum type="alphaLcPeriod"/>
            </a:pPr>
            <a:r>
              <a:rPr lang="en-US" sz="1300" dirty="0">
                <a:solidFill>
                  <a:srgbClr val="003465"/>
                </a:solidFill>
              </a:rPr>
              <a:t>Hasil penilaian </a:t>
            </a:r>
            <a:r>
              <a:rPr lang="en-US" sz="1300" dirty="0" err="1">
                <a:solidFill>
                  <a:srgbClr val="003465"/>
                </a:solidFill>
              </a:rPr>
              <a:t>risiko</a:t>
            </a:r>
            <a:r>
              <a:rPr lang="en-US" sz="1300" dirty="0">
                <a:solidFill>
                  <a:srgbClr val="003465"/>
                </a:solidFill>
              </a:rPr>
              <a:t> dan </a:t>
            </a:r>
            <a:r>
              <a:rPr lang="en-US" sz="1300" dirty="0" err="1">
                <a:solidFill>
                  <a:srgbClr val="003465"/>
                </a:solidFill>
              </a:rPr>
              <a:t>aksi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penanganannya</a:t>
            </a:r>
            <a:endParaRPr lang="en-US" sz="1300" dirty="0">
              <a:solidFill>
                <a:srgbClr val="003465"/>
              </a:solidFill>
            </a:endParaRPr>
          </a:p>
          <a:p>
            <a:pPr marL="174625" indent="-174625" algn="just">
              <a:spcBef>
                <a:spcPts val="0"/>
              </a:spcBef>
              <a:buAutoNum type="alphaLcPeriod"/>
            </a:pPr>
            <a:r>
              <a:rPr lang="en-US" sz="1300" dirty="0" err="1">
                <a:solidFill>
                  <a:srgbClr val="003465"/>
                </a:solidFill>
              </a:rPr>
              <a:t>Informasi</a:t>
            </a:r>
            <a:r>
              <a:rPr lang="en-US" sz="1300" dirty="0">
                <a:solidFill>
                  <a:srgbClr val="003465"/>
                </a:solidFill>
              </a:rPr>
              <a:t>/ </a:t>
            </a:r>
            <a:r>
              <a:rPr lang="en-US" sz="1300" dirty="0" err="1">
                <a:solidFill>
                  <a:srgbClr val="003465"/>
                </a:solidFill>
              </a:rPr>
              <a:t>pertimbangan</a:t>
            </a:r>
            <a:r>
              <a:rPr lang="en-US" sz="1300" dirty="0">
                <a:solidFill>
                  <a:srgbClr val="003465"/>
                </a:solidFill>
              </a:rPr>
              <a:t> lain</a:t>
            </a:r>
          </a:p>
          <a:p>
            <a:pPr marL="174625" indent="-174625" algn="just">
              <a:spcBef>
                <a:spcPts val="0"/>
              </a:spcBef>
              <a:buAutoNum type="alphaLcPeriod"/>
            </a:pPr>
            <a:r>
              <a:rPr lang="en-US" sz="1300" dirty="0">
                <a:solidFill>
                  <a:srgbClr val="003465"/>
                </a:solidFill>
              </a:rPr>
              <a:t>Kesimpulan yang berisi level </a:t>
            </a:r>
            <a:r>
              <a:rPr lang="en-US" sz="1300" dirty="0" err="1">
                <a:solidFill>
                  <a:srgbClr val="003465"/>
                </a:solidFill>
              </a:rPr>
              <a:t>risiko</a:t>
            </a:r>
            <a:r>
              <a:rPr lang="en-US" sz="1300" dirty="0">
                <a:solidFill>
                  <a:srgbClr val="003465"/>
                </a:solidFill>
              </a:rPr>
              <a:t> (</a:t>
            </a:r>
            <a:r>
              <a:rPr lang="en-US" sz="1300" dirty="0" err="1">
                <a:solidFill>
                  <a:srgbClr val="003465"/>
                </a:solidFill>
              </a:rPr>
              <a:t>Risiko</a:t>
            </a:r>
            <a:r>
              <a:rPr lang="en-US" sz="1300" dirty="0">
                <a:solidFill>
                  <a:srgbClr val="003465"/>
                </a:solidFill>
              </a:rPr>
              <a:t> Tinggi, Sedang, atau </a:t>
            </a:r>
            <a:r>
              <a:rPr lang="en-US" sz="1300" dirty="0" err="1">
                <a:solidFill>
                  <a:srgbClr val="003465"/>
                </a:solidFill>
              </a:rPr>
              <a:t>Rendah</a:t>
            </a:r>
            <a:r>
              <a:rPr lang="en-US" sz="1300" dirty="0">
                <a:solidFill>
                  <a:srgbClr val="003465"/>
                </a:solidFill>
              </a:rPr>
              <a:t>) dan </a:t>
            </a:r>
            <a:r>
              <a:rPr lang="en-US" sz="1300" dirty="0" err="1">
                <a:solidFill>
                  <a:srgbClr val="003465"/>
                </a:solidFill>
              </a:rPr>
              <a:t>langkah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penanganannya</a:t>
            </a:r>
            <a:endParaRPr lang="en-US" sz="1300" dirty="0">
              <a:solidFill>
                <a:srgbClr val="003465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C6F8DE-E1A1-4BA9-A3C7-495AB3251FFD}"/>
              </a:ext>
            </a:extLst>
          </p:cNvPr>
          <p:cNvSpPr txBox="1"/>
          <p:nvPr/>
        </p:nvSpPr>
        <p:spPr>
          <a:xfrm>
            <a:off x="9727184" y="2244086"/>
            <a:ext cx="23345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Hasil </a:t>
            </a:r>
            <a:r>
              <a:rPr lang="en-US" sz="1400" dirty="0" err="1"/>
              <a:t>penelaahan</a:t>
            </a:r>
            <a:r>
              <a:rPr lang="en-US" sz="1400" dirty="0"/>
              <a:t> disampaikan kepada Pegawai dan </a:t>
            </a:r>
            <a:r>
              <a:rPr lang="en-US" sz="1400" dirty="0" err="1"/>
              <a:t>ditembuskan</a:t>
            </a:r>
            <a:r>
              <a:rPr lang="en-US" sz="1400" dirty="0"/>
              <a:t> ke UKI UE I yang </a:t>
            </a:r>
            <a:r>
              <a:rPr lang="en-US" sz="1400" dirty="0" err="1"/>
              <a:t>kemudian</a:t>
            </a:r>
            <a:r>
              <a:rPr lang="en-US" sz="1400" dirty="0"/>
              <a:t> </a:t>
            </a:r>
            <a:r>
              <a:rPr lang="en-US" sz="1400" dirty="0" err="1"/>
              <a:t>dilakukan</a:t>
            </a:r>
            <a:r>
              <a:rPr lang="en-US" sz="1400" dirty="0"/>
              <a:t> </a:t>
            </a:r>
            <a:r>
              <a:rPr lang="en-US" sz="1400" dirty="0" err="1"/>
              <a:t>pemantauan</a:t>
            </a:r>
            <a:r>
              <a:rPr lang="en-US" sz="1400" dirty="0"/>
              <a:t> oleh UKI</a:t>
            </a:r>
          </a:p>
          <a:p>
            <a:endParaRPr lang="en-ID" sz="1200" dirty="0"/>
          </a:p>
        </p:txBody>
      </p:sp>
      <p:sp>
        <p:nvSpPr>
          <p:cNvPr id="32" name="Google Shape;1137;p34">
            <a:extLst>
              <a:ext uri="{FF2B5EF4-FFF2-40B4-BE49-F238E27FC236}">
                <a16:creationId xmlns:a16="http://schemas.microsoft.com/office/drawing/2014/main" id="{6B0243A0-EDB1-4E24-8BCD-5D6F30F58C64}"/>
              </a:ext>
            </a:extLst>
          </p:cNvPr>
          <p:cNvSpPr/>
          <p:nvPr/>
        </p:nvSpPr>
        <p:spPr>
          <a:xfrm rot="14245334">
            <a:off x="2154714" y="2529271"/>
            <a:ext cx="786858" cy="2008858"/>
          </a:xfrm>
          <a:prstGeom prst="curvedLeftArrow">
            <a:avLst>
              <a:gd name="adj1" fmla="val 31350"/>
              <a:gd name="adj2" fmla="val 87598"/>
              <a:gd name="adj3" fmla="val 43621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oval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1137;p34">
            <a:extLst>
              <a:ext uri="{FF2B5EF4-FFF2-40B4-BE49-F238E27FC236}">
                <a16:creationId xmlns:a16="http://schemas.microsoft.com/office/drawing/2014/main" id="{1E4DD5B4-BDD0-476C-A3E7-79FAE67DD737}"/>
              </a:ext>
            </a:extLst>
          </p:cNvPr>
          <p:cNvSpPr/>
          <p:nvPr/>
        </p:nvSpPr>
        <p:spPr>
          <a:xfrm rot="13610069">
            <a:off x="6580149" y="629363"/>
            <a:ext cx="708245" cy="1868789"/>
          </a:xfrm>
          <a:prstGeom prst="curvedLeftArrow">
            <a:avLst>
              <a:gd name="adj1" fmla="val 31350"/>
              <a:gd name="adj2" fmla="val 87598"/>
              <a:gd name="adj3" fmla="val 43621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oval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1137;p34">
            <a:extLst>
              <a:ext uri="{FF2B5EF4-FFF2-40B4-BE49-F238E27FC236}">
                <a16:creationId xmlns:a16="http://schemas.microsoft.com/office/drawing/2014/main" id="{CDC58813-E672-4518-8935-D756AE7808EF}"/>
              </a:ext>
            </a:extLst>
          </p:cNvPr>
          <p:cNvSpPr/>
          <p:nvPr/>
        </p:nvSpPr>
        <p:spPr>
          <a:xfrm rot="15061801">
            <a:off x="9162990" y="-22968"/>
            <a:ext cx="547229" cy="1516684"/>
          </a:xfrm>
          <a:prstGeom prst="curvedLeftArrow">
            <a:avLst>
              <a:gd name="adj1" fmla="val 31350"/>
              <a:gd name="adj2" fmla="val 87598"/>
              <a:gd name="adj3" fmla="val 43621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oval" w="sm" len="sm"/>
            <a:tailEnd type="stealth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3A43DBA7-46A2-4F12-94C9-6DD7170C6514}"/>
              </a:ext>
            </a:extLst>
          </p:cNvPr>
          <p:cNvSpPr/>
          <p:nvPr/>
        </p:nvSpPr>
        <p:spPr>
          <a:xfrm>
            <a:off x="214099" y="5601457"/>
            <a:ext cx="1262519" cy="474490"/>
          </a:xfrm>
          <a:prstGeom prst="homePlate">
            <a:avLst/>
          </a:prstGeom>
          <a:solidFill>
            <a:srgbClr val="FFFF00"/>
          </a:solidFill>
          <a:ln>
            <a:solidFill>
              <a:srgbClr val="003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rgbClr val="003465"/>
                </a:solidFill>
              </a:rPr>
              <a:t>Self Assessment</a:t>
            </a:r>
          </a:p>
        </p:txBody>
      </p:sp>
    </p:spTree>
    <p:extLst>
      <p:ext uri="{BB962C8B-B14F-4D97-AF65-F5344CB8AC3E}">
        <p14:creationId xmlns:p14="http://schemas.microsoft.com/office/powerpoint/2010/main" val="2846186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659" y="188687"/>
            <a:ext cx="8915399" cy="898576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chemeClr val="tx2"/>
                </a:solidFill>
              </a:rPr>
              <a:t>Penanganan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r>
              <a:rPr lang="en-US" sz="3100" dirty="0" err="1">
                <a:solidFill>
                  <a:schemeClr val="tx2"/>
                </a:solidFill>
              </a:rPr>
              <a:t>Deklarasi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r>
              <a:rPr lang="en-US" sz="3100" dirty="0" err="1">
                <a:solidFill>
                  <a:schemeClr val="tx2"/>
                </a:solidFill>
              </a:rPr>
              <a:t>Benturan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r>
              <a:rPr lang="en-US" sz="3100" dirty="0" err="1">
                <a:solidFill>
                  <a:schemeClr val="tx2"/>
                </a:solidFill>
              </a:rPr>
              <a:t>Kepentingan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br>
              <a:rPr lang="en-US" sz="3100" dirty="0">
                <a:solidFill>
                  <a:schemeClr val="tx2"/>
                </a:solidFill>
              </a:rPr>
            </a:br>
            <a:r>
              <a:rPr lang="en-US" sz="3100" dirty="0">
                <a:solidFill>
                  <a:schemeClr val="tx2"/>
                </a:solidFill>
              </a:rPr>
              <a:t>oleh </a:t>
            </a:r>
            <a:r>
              <a:rPr lang="en-US" sz="3100" dirty="0" err="1">
                <a:solidFill>
                  <a:schemeClr val="tx2"/>
                </a:solidFill>
              </a:rPr>
              <a:t>Atasan</a:t>
            </a:r>
            <a:r>
              <a:rPr lang="en-US" sz="3100" dirty="0">
                <a:solidFill>
                  <a:schemeClr val="tx2"/>
                </a:solidFill>
              </a:rPr>
              <a:t> </a:t>
            </a:r>
            <a:r>
              <a:rPr lang="en-US" sz="3100" dirty="0" err="1">
                <a:solidFill>
                  <a:schemeClr val="tx2"/>
                </a:solidFill>
              </a:rPr>
              <a:t>Langsung</a:t>
            </a:r>
            <a:br>
              <a:rPr lang="en-US" sz="3100" dirty="0">
                <a:solidFill>
                  <a:schemeClr val="tx2"/>
                </a:solidFill>
              </a:rPr>
            </a:br>
            <a:r>
              <a:rPr lang="en-US" sz="22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</a:rPr>
              <a:t>DIKTUM KEDUAPULUHTIGA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s.d.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KEDUAPULUHENAM</a:t>
            </a:r>
            <a:r>
              <a:rPr lang="en-US" sz="2200" dirty="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C4890F-8FE8-471C-A75E-86E7DF45CED8}"/>
              </a:ext>
            </a:extLst>
          </p:cNvPr>
          <p:cNvGrpSpPr/>
          <p:nvPr/>
        </p:nvGrpSpPr>
        <p:grpSpPr>
          <a:xfrm>
            <a:off x="374737" y="1416986"/>
            <a:ext cx="11456096" cy="2161877"/>
            <a:chOff x="838200" y="1499118"/>
            <a:chExt cx="10515600" cy="121298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914275D-4C54-448E-99DA-E4B224F9C8B1}"/>
                </a:ext>
              </a:extLst>
            </p:cNvPr>
            <p:cNvSpPr/>
            <p:nvPr/>
          </p:nvSpPr>
          <p:spPr>
            <a:xfrm>
              <a:off x="838200" y="1499118"/>
              <a:ext cx="10515600" cy="1212980"/>
            </a:xfrm>
            <a:prstGeom prst="roundRect">
              <a:avLst/>
            </a:prstGeom>
            <a:solidFill>
              <a:srgbClr val="C130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5D2CE1F-6FDF-4539-9123-4A5F3B396D94}"/>
                </a:ext>
              </a:extLst>
            </p:cNvPr>
            <p:cNvSpPr/>
            <p:nvPr/>
          </p:nvSpPr>
          <p:spPr>
            <a:xfrm rot="10800000">
              <a:off x="3037081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>
                    <a:alpha val="0"/>
                  </a:sysClr>
                </a:gs>
                <a:gs pos="74000">
                  <a:sysClr val="windowText" lastClr="000000">
                    <a:alpha val="30000"/>
                  </a:sysClr>
                </a:gs>
                <a:gs pos="100000">
                  <a:sysClr val="windowText" lastClr="000000">
                    <a:alpha val="5000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CE08CAD-512C-4643-B8D4-4562007D0A4F}"/>
                </a:ext>
              </a:extLst>
            </p:cNvPr>
            <p:cNvSpPr/>
            <p:nvPr/>
          </p:nvSpPr>
          <p:spPr>
            <a:xfrm>
              <a:off x="1695853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>
                    <a:alpha val="0"/>
                  </a:sysClr>
                </a:gs>
                <a:gs pos="7400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alpha val="5000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C52EEDE-AB23-40B5-A5D0-44E4735A56AD}"/>
                </a:ext>
              </a:extLst>
            </p:cNvPr>
            <p:cNvSpPr/>
            <p:nvPr/>
          </p:nvSpPr>
          <p:spPr>
            <a:xfrm>
              <a:off x="2054352" y="1499118"/>
              <a:ext cx="1127449" cy="1212980"/>
            </a:xfrm>
            <a:prstGeom prst="rect">
              <a:avLst/>
            </a:prstGeom>
            <a:solidFill>
              <a:srgbClr val="F1EF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7958D2-CD18-491F-B3DA-BBD453E13BC7}"/>
                </a:ext>
              </a:extLst>
            </p:cNvPr>
            <p:cNvSpPr/>
            <p:nvPr/>
          </p:nvSpPr>
          <p:spPr>
            <a:xfrm>
              <a:off x="4731127" y="1527108"/>
              <a:ext cx="6461704" cy="115699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marR="0" lvl="0" indent="-3429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Penarikan Pegawai dari penugasan yang menyebabkan Benturan Kepentingan</a:t>
              </a:r>
            </a:p>
            <a:p>
              <a:pPr marL="342900" marR="0" lvl="0" indent="-3429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Pengalihan tugas dan tanggung jawab Pegawai ybs</a:t>
              </a:r>
            </a:p>
            <a:p>
              <a:pPr marL="342900" marR="0" lvl="0" indent="-3429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Pengusulan mutasi Pegawai ke unit/jabatan lain yang tidak memiliki Benturan Kepentingan</a:t>
              </a:r>
            </a:p>
            <a:p>
              <a:pPr marL="342900" marR="0" lvl="0" indent="-34290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Pembatasan kewenangan Pegawai untuk tidak membuat/menerbitkan keputusan/kebijakan, apabila tidak dapat digantikan maka diperkenankan menjalankan kewenangan dengan pemantauan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225AECC-F2A2-4282-9DFD-CDC18D5BC937}"/>
                </a:ext>
              </a:extLst>
            </p:cNvPr>
            <p:cNvSpPr/>
            <p:nvPr/>
          </p:nvSpPr>
          <p:spPr>
            <a:xfrm>
              <a:off x="3433109" y="1914855"/>
              <a:ext cx="1083997" cy="39717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Risiko</a:t>
              </a:r>
              <a:r>
                <a:rPr kumimoji="0" lang="en-US" sz="2000" b="1" i="0" u="none" strike="noStrike" kern="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kumimoji="0" lang="en-US" sz="2000" b="1" i="0" u="none" strike="noStrike" kern="0" cap="all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tinggi</a:t>
              </a:r>
              <a:endParaRPr kumimoji="0" lang="en-US" sz="20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7C867E-280C-4382-AEB2-A45ECA7069D1}"/>
              </a:ext>
            </a:extLst>
          </p:cNvPr>
          <p:cNvGrpSpPr/>
          <p:nvPr/>
        </p:nvGrpSpPr>
        <p:grpSpPr>
          <a:xfrm>
            <a:off x="374737" y="3769459"/>
            <a:ext cx="11456096" cy="1025007"/>
            <a:chOff x="838200" y="1499118"/>
            <a:chExt cx="10515600" cy="121298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66AA814-662B-4029-8D7D-43F769595062}"/>
                </a:ext>
              </a:extLst>
            </p:cNvPr>
            <p:cNvSpPr/>
            <p:nvPr/>
          </p:nvSpPr>
          <p:spPr>
            <a:xfrm>
              <a:off x="838200" y="1499118"/>
              <a:ext cx="10515600" cy="12129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4A7A31B-59D4-4987-865D-7204F72669E7}"/>
                </a:ext>
              </a:extLst>
            </p:cNvPr>
            <p:cNvSpPr/>
            <p:nvPr/>
          </p:nvSpPr>
          <p:spPr>
            <a:xfrm rot="10800000">
              <a:off x="3037081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74000">
                  <a:schemeClr val="tx1">
                    <a:alpha val="30000"/>
                  </a:schemeClr>
                </a:gs>
                <a:gs pos="10000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698084-74A7-41FA-9EFD-BE081CA051D7}"/>
                </a:ext>
              </a:extLst>
            </p:cNvPr>
            <p:cNvSpPr/>
            <p:nvPr/>
          </p:nvSpPr>
          <p:spPr>
            <a:xfrm>
              <a:off x="1695853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74000">
                  <a:schemeClr val="tx1">
                    <a:alpha val="20000"/>
                  </a:schemeClr>
                </a:gs>
                <a:gs pos="10000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AB2E2E2-DE57-45FA-9578-3B6B575CBD46}"/>
                </a:ext>
              </a:extLst>
            </p:cNvPr>
            <p:cNvSpPr/>
            <p:nvPr/>
          </p:nvSpPr>
          <p:spPr>
            <a:xfrm>
              <a:off x="2054352" y="1499118"/>
              <a:ext cx="1127449" cy="1212980"/>
            </a:xfrm>
            <a:prstGeom prst="rect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8F06535-68FB-4A87-92B5-1287E3D44347}"/>
                </a:ext>
              </a:extLst>
            </p:cNvPr>
            <p:cNvSpPr/>
            <p:nvPr/>
          </p:nvSpPr>
          <p:spPr>
            <a:xfrm>
              <a:off x="4678076" y="1559279"/>
              <a:ext cx="6514756" cy="10926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sv-SE" b="0" i="0" u="none" strike="noStrike" kern="1200" cap="none" spc="0" normalizeH="0" baseline="0" noProof="1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Pembatasan kewenangan dalam menjalankan tugas dan tanggung jawabnya</a:t>
              </a:r>
            </a:p>
            <a:p>
              <a:pPr marL="342900" marR="0" lvl="0" indent="-3429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sv-SE" b="0" i="0" u="none" strike="noStrike" kern="1200" cap="none" spc="0" normalizeH="0" baseline="0" noProof="1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Pembatasan akses terhadap informasi dan akses lainnya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420266-4FD9-41F2-9CDA-F9768D2EBE27}"/>
                </a:ext>
              </a:extLst>
            </p:cNvPr>
            <p:cNvSpPr/>
            <p:nvPr/>
          </p:nvSpPr>
          <p:spPr>
            <a:xfrm>
              <a:off x="3400829" y="1686757"/>
              <a:ext cx="1277247" cy="83770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Risiko</a:t>
              </a:r>
              <a:r>
                <a:rPr kumimoji="0" lang="en-US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 Sedang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7B11E50-DC40-43E6-90DF-3DE0110C9A41}"/>
              </a:ext>
            </a:extLst>
          </p:cNvPr>
          <p:cNvGrpSpPr/>
          <p:nvPr/>
        </p:nvGrpSpPr>
        <p:grpSpPr>
          <a:xfrm>
            <a:off x="374737" y="5050185"/>
            <a:ext cx="11456096" cy="1025007"/>
            <a:chOff x="838200" y="1499118"/>
            <a:chExt cx="10515600" cy="121298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C391968-2B17-4DFE-91D0-DEC3EAB1E37D}"/>
                </a:ext>
              </a:extLst>
            </p:cNvPr>
            <p:cNvSpPr/>
            <p:nvPr/>
          </p:nvSpPr>
          <p:spPr>
            <a:xfrm>
              <a:off x="838200" y="1499118"/>
              <a:ext cx="10515600" cy="1212980"/>
            </a:xfrm>
            <a:prstGeom prst="roundRect">
              <a:avLst/>
            </a:prstGeom>
            <a:solidFill>
              <a:srgbClr val="A2B9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EFC041D-E6E9-4755-A67A-FF0349B315F7}"/>
                </a:ext>
              </a:extLst>
            </p:cNvPr>
            <p:cNvSpPr/>
            <p:nvPr/>
          </p:nvSpPr>
          <p:spPr>
            <a:xfrm rot="10800000">
              <a:off x="3037081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>
                    <a:alpha val="0"/>
                  </a:sysClr>
                </a:gs>
                <a:gs pos="74000">
                  <a:sysClr val="windowText" lastClr="000000">
                    <a:alpha val="30000"/>
                  </a:sysClr>
                </a:gs>
                <a:gs pos="100000">
                  <a:sysClr val="windowText" lastClr="000000">
                    <a:alpha val="5000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A35D3D8-84F6-458C-ADF8-AFA3A3959B8A}"/>
                </a:ext>
              </a:extLst>
            </p:cNvPr>
            <p:cNvSpPr/>
            <p:nvPr/>
          </p:nvSpPr>
          <p:spPr>
            <a:xfrm>
              <a:off x="1695853" y="1499118"/>
              <a:ext cx="483575" cy="1212980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>
                    <a:alpha val="0"/>
                  </a:sysClr>
                </a:gs>
                <a:gs pos="74000">
                  <a:sysClr val="windowText" lastClr="000000">
                    <a:alpha val="20000"/>
                  </a:sysClr>
                </a:gs>
                <a:gs pos="100000">
                  <a:sysClr val="windowText" lastClr="000000">
                    <a:alpha val="50000"/>
                  </a:sys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6AA5D0-0741-43F9-8714-3EA71BFA17ED}"/>
                </a:ext>
              </a:extLst>
            </p:cNvPr>
            <p:cNvSpPr/>
            <p:nvPr/>
          </p:nvSpPr>
          <p:spPr>
            <a:xfrm>
              <a:off x="2054352" y="1499118"/>
              <a:ext cx="1127449" cy="1212980"/>
            </a:xfrm>
            <a:prstGeom prst="rect">
              <a:avLst/>
            </a:prstGeom>
            <a:solidFill>
              <a:srgbClr val="F1EF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A547AF4-26CF-4307-AA58-962BDC4845B2}"/>
                </a:ext>
              </a:extLst>
            </p:cNvPr>
            <p:cNvSpPr/>
            <p:nvPr/>
          </p:nvSpPr>
          <p:spPr>
            <a:xfrm>
              <a:off x="4731127" y="1723178"/>
              <a:ext cx="6461704" cy="7648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1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Pemberian izin untuk menjalankan tugas dengan pengawasan atasan langsung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44AFD41-AA55-4F0A-B18F-E31FA68369CC}"/>
                </a:ext>
              </a:extLst>
            </p:cNvPr>
            <p:cNvSpPr/>
            <p:nvPr/>
          </p:nvSpPr>
          <p:spPr>
            <a:xfrm>
              <a:off x="3419387" y="1686756"/>
              <a:ext cx="1311739" cy="83770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all" spc="0" normalizeH="0" baseline="0" noProof="0" dirty="0">
                  <a:ln>
                    <a:noFill/>
                  </a:ln>
                  <a:solidFill>
                    <a:srgbClr val="D3D3D3">
                      <a:lumMod val="10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RISIKO RENDAH</a:t>
              </a:r>
            </a:p>
          </p:txBody>
        </p:sp>
      </p:grpSp>
      <p:grpSp>
        <p:nvGrpSpPr>
          <p:cNvPr id="84" name="Graphic 93" descr="Users">
            <a:extLst>
              <a:ext uri="{FF2B5EF4-FFF2-40B4-BE49-F238E27FC236}">
                <a16:creationId xmlns:a16="http://schemas.microsoft.com/office/drawing/2014/main" id="{76A78E38-1010-4BD4-91E8-2FC9698CE136}"/>
              </a:ext>
            </a:extLst>
          </p:cNvPr>
          <p:cNvGrpSpPr/>
          <p:nvPr/>
        </p:nvGrpSpPr>
        <p:grpSpPr>
          <a:xfrm>
            <a:off x="647967" y="4068728"/>
            <a:ext cx="744793" cy="426467"/>
            <a:chOff x="1111430" y="4137637"/>
            <a:chExt cx="683649" cy="426467"/>
          </a:xfrm>
          <a:solidFill>
            <a:srgbClr val="000000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2994142-E683-4B0D-A4A3-B008A502D020}"/>
                </a:ext>
              </a:extLst>
            </p:cNvPr>
            <p:cNvSpPr/>
            <p:nvPr/>
          </p:nvSpPr>
          <p:spPr>
            <a:xfrm>
              <a:off x="1184678" y="4137637"/>
              <a:ext cx="146496" cy="146496"/>
            </a:xfrm>
            <a:custGeom>
              <a:avLst/>
              <a:gdLst>
                <a:gd name="connsiteX0" fmla="*/ 146496 w 146496"/>
                <a:gd name="connsiteY0" fmla="*/ 73248 h 146496"/>
                <a:gd name="connsiteX1" fmla="*/ 73248 w 146496"/>
                <a:gd name="connsiteY1" fmla="*/ 146496 h 146496"/>
                <a:gd name="connsiteX2" fmla="*/ 0 w 146496"/>
                <a:gd name="connsiteY2" fmla="*/ 73248 h 146496"/>
                <a:gd name="connsiteX3" fmla="*/ 73248 w 146496"/>
                <a:gd name="connsiteY3" fmla="*/ 0 h 146496"/>
                <a:gd name="connsiteX4" fmla="*/ 146496 w 146496"/>
                <a:gd name="connsiteY4" fmla="*/ 73248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96" h="146496">
                  <a:moveTo>
                    <a:pt x="146496" y="73248"/>
                  </a:moveTo>
                  <a:cubicBezTo>
                    <a:pt x="146496" y="113702"/>
                    <a:pt x="113702" y="146496"/>
                    <a:pt x="73248" y="146496"/>
                  </a:cubicBezTo>
                  <a:cubicBezTo>
                    <a:pt x="32794" y="146496"/>
                    <a:pt x="0" y="113702"/>
                    <a:pt x="0" y="73248"/>
                  </a:cubicBezTo>
                  <a:cubicBezTo>
                    <a:pt x="0" y="32794"/>
                    <a:pt x="32794" y="0"/>
                    <a:pt x="73248" y="0"/>
                  </a:cubicBezTo>
                  <a:cubicBezTo>
                    <a:pt x="113702" y="0"/>
                    <a:pt x="146496" y="32794"/>
                    <a:pt x="146496" y="73248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20B87FB-F637-40FD-A1FB-7DC87CD6E60A}"/>
                </a:ext>
              </a:extLst>
            </p:cNvPr>
            <p:cNvSpPr/>
            <p:nvPr/>
          </p:nvSpPr>
          <p:spPr>
            <a:xfrm>
              <a:off x="1575335" y="4137637"/>
              <a:ext cx="146496" cy="146496"/>
            </a:xfrm>
            <a:custGeom>
              <a:avLst/>
              <a:gdLst>
                <a:gd name="connsiteX0" fmla="*/ 146496 w 146496"/>
                <a:gd name="connsiteY0" fmla="*/ 73248 h 146496"/>
                <a:gd name="connsiteX1" fmla="*/ 73248 w 146496"/>
                <a:gd name="connsiteY1" fmla="*/ 146496 h 146496"/>
                <a:gd name="connsiteX2" fmla="*/ 0 w 146496"/>
                <a:gd name="connsiteY2" fmla="*/ 73248 h 146496"/>
                <a:gd name="connsiteX3" fmla="*/ 73248 w 146496"/>
                <a:gd name="connsiteY3" fmla="*/ 0 h 146496"/>
                <a:gd name="connsiteX4" fmla="*/ 146496 w 146496"/>
                <a:gd name="connsiteY4" fmla="*/ 73248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96" h="146496">
                  <a:moveTo>
                    <a:pt x="146496" y="73248"/>
                  </a:moveTo>
                  <a:cubicBezTo>
                    <a:pt x="146496" y="113702"/>
                    <a:pt x="113702" y="146496"/>
                    <a:pt x="73248" y="146496"/>
                  </a:cubicBezTo>
                  <a:cubicBezTo>
                    <a:pt x="32794" y="146496"/>
                    <a:pt x="0" y="113702"/>
                    <a:pt x="0" y="73248"/>
                  </a:cubicBezTo>
                  <a:cubicBezTo>
                    <a:pt x="0" y="32794"/>
                    <a:pt x="32794" y="0"/>
                    <a:pt x="73248" y="0"/>
                  </a:cubicBezTo>
                  <a:cubicBezTo>
                    <a:pt x="113702" y="0"/>
                    <a:pt x="146496" y="32794"/>
                    <a:pt x="146496" y="73248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2EB5812-A099-4DAD-A4C1-3EB4C0F0BB29}"/>
                </a:ext>
              </a:extLst>
            </p:cNvPr>
            <p:cNvSpPr/>
            <p:nvPr/>
          </p:nvSpPr>
          <p:spPr>
            <a:xfrm>
              <a:off x="1306758" y="4417608"/>
              <a:ext cx="292992" cy="146496"/>
            </a:xfrm>
            <a:custGeom>
              <a:avLst/>
              <a:gdLst>
                <a:gd name="connsiteX0" fmla="*/ 292993 w 292992"/>
                <a:gd name="connsiteY0" fmla="*/ 146496 h 146496"/>
                <a:gd name="connsiteX1" fmla="*/ 292993 w 292992"/>
                <a:gd name="connsiteY1" fmla="*/ 73248 h 146496"/>
                <a:gd name="connsiteX2" fmla="*/ 278343 w 292992"/>
                <a:gd name="connsiteY2" fmla="*/ 43949 h 146496"/>
                <a:gd name="connsiteX3" fmla="*/ 206723 w 292992"/>
                <a:gd name="connsiteY3" fmla="*/ 9766 h 146496"/>
                <a:gd name="connsiteX4" fmla="*/ 146496 w 292992"/>
                <a:gd name="connsiteY4" fmla="*/ 0 h 146496"/>
                <a:gd name="connsiteX5" fmla="*/ 86270 w 292992"/>
                <a:gd name="connsiteY5" fmla="*/ 9766 h 146496"/>
                <a:gd name="connsiteX6" fmla="*/ 14650 w 292992"/>
                <a:gd name="connsiteY6" fmla="*/ 43949 h 146496"/>
                <a:gd name="connsiteX7" fmla="*/ 0 w 292992"/>
                <a:gd name="connsiteY7" fmla="*/ 73248 h 146496"/>
                <a:gd name="connsiteX8" fmla="*/ 0 w 292992"/>
                <a:gd name="connsiteY8" fmla="*/ 146496 h 146496"/>
                <a:gd name="connsiteX9" fmla="*/ 292993 w 292992"/>
                <a:gd name="connsiteY9" fmla="*/ 146496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2992" h="146496">
                  <a:moveTo>
                    <a:pt x="292993" y="146496"/>
                  </a:moveTo>
                  <a:lnTo>
                    <a:pt x="292993" y="73248"/>
                  </a:lnTo>
                  <a:cubicBezTo>
                    <a:pt x="292993" y="61854"/>
                    <a:pt x="288110" y="50460"/>
                    <a:pt x="278343" y="43949"/>
                  </a:cubicBezTo>
                  <a:cubicBezTo>
                    <a:pt x="258810" y="27672"/>
                    <a:pt x="232766" y="16277"/>
                    <a:pt x="206723" y="9766"/>
                  </a:cubicBezTo>
                  <a:cubicBezTo>
                    <a:pt x="188818" y="4883"/>
                    <a:pt x="167657" y="0"/>
                    <a:pt x="146496" y="0"/>
                  </a:cubicBezTo>
                  <a:cubicBezTo>
                    <a:pt x="126964" y="0"/>
                    <a:pt x="105803" y="3255"/>
                    <a:pt x="86270" y="9766"/>
                  </a:cubicBezTo>
                  <a:cubicBezTo>
                    <a:pt x="60226" y="16277"/>
                    <a:pt x="35810" y="29299"/>
                    <a:pt x="14650" y="43949"/>
                  </a:cubicBezTo>
                  <a:cubicBezTo>
                    <a:pt x="4883" y="52088"/>
                    <a:pt x="0" y="61854"/>
                    <a:pt x="0" y="73248"/>
                  </a:cubicBezTo>
                  <a:lnTo>
                    <a:pt x="0" y="146496"/>
                  </a:lnTo>
                  <a:lnTo>
                    <a:pt x="292993" y="146496"/>
                  </a:ln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5F043FD-17D7-44AA-926E-14B1469ACEA4}"/>
                </a:ext>
              </a:extLst>
            </p:cNvPr>
            <p:cNvSpPr/>
            <p:nvPr/>
          </p:nvSpPr>
          <p:spPr>
            <a:xfrm>
              <a:off x="1380006" y="4251579"/>
              <a:ext cx="146496" cy="146496"/>
            </a:xfrm>
            <a:custGeom>
              <a:avLst/>
              <a:gdLst>
                <a:gd name="connsiteX0" fmla="*/ 146496 w 146496"/>
                <a:gd name="connsiteY0" fmla="*/ 73248 h 146496"/>
                <a:gd name="connsiteX1" fmla="*/ 73248 w 146496"/>
                <a:gd name="connsiteY1" fmla="*/ 146496 h 146496"/>
                <a:gd name="connsiteX2" fmla="*/ 0 w 146496"/>
                <a:gd name="connsiteY2" fmla="*/ 73248 h 146496"/>
                <a:gd name="connsiteX3" fmla="*/ 73248 w 146496"/>
                <a:gd name="connsiteY3" fmla="*/ 0 h 146496"/>
                <a:gd name="connsiteX4" fmla="*/ 146496 w 146496"/>
                <a:gd name="connsiteY4" fmla="*/ 73248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96" h="146496">
                  <a:moveTo>
                    <a:pt x="146496" y="73248"/>
                  </a:moveTo>
                  <a:cubicBezTo>
                    <a:pt x="146496" y="113702"/>
                    <a:pt x="113702" y="146496"/>
                    <a:pt x="73248" y="146496"/>
                  </a:cubicBezTo>
                  <a:cubicBezTo>
                    <a:pt x="32794" y="146496"/>
                    <a:pt x="0" y="113702"/>
                    <a:pt x="0" y="73248"/>
                  </a:cubicBezTo>
                  <a:cubicBezTo>
                    <a:pt x="0" y="32794"/>
                    <a:pt x="32794" y="0"/>
                    <a:pt x="73248" y="0"/>
                  </a:cubicBezTo>
                  <a:cubicBezTo>
                    <a:pt x="113702" y="0"/>
                    <a:pt x="146496" y="32794"/>
                    <a:pt x="146496" y="73248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72BCA9C-434E-45DF-99DD-5FD9AB3B363E}"/>
                </a:ext>
              </a:extLst>
            </p:cNvPr>
            <p:cNvSpPr/>
            <p:nvPr/>
          </p:nvSpPr>
          <p:spPr>
            <a:xfrm>
              <a:off x="1529758" y="4303666"/>
              <a:ext cx="265321" cy="146496"/>
            </a:xfrm>
            <a:custGeom>
              <a:avLst/>
              <a:gdLst>
                <a:gd name="connsiteX0" fmla="*/ 250672 w 265321"/>
                <a:gd name="connsiteY0" fmla="*/ 43949 h 146496"/>
                <a:gd name="connsiteX1" fmla="*/ 179051 w 265321"/>
                <a:gd name="connsiteY1" fmla="*/ 9766 h 146496"/>
                <a:gd name="connsiteX2" fmla="*/ 118825 w 265321"/>
                <a:gd name="connsiteY2" fmla="*/ 0 h 146496"/>
                <a:gd name="connsiteX3" fmla="*/ 58599 w 265321"/>
                <a:gd name="connsiteY3" fmla="*/ 9766 h 146496"/>
                <a:gd name="connsiteX4" fmla="*/ 29299 w 265321"/>
                <a:gd name="connsiteY4" fmla="*/ 21161 h 146496"/>
                <a:gd name="connsiteX5" fmla="*/ 29299 w 265321"/>
                <a:gd name="connsiteY5" fmla="*/ 22788 h 146496"/>
                <a:gd name="connsiteX6" fmla="*/ 0 w 265321"/>
                <a:gd name="connsiteY6" fmla="*/ 94409 h 146496"/>
                <a:gd name="connsiteX7" fmla="*/ 74876 w 265321"/>
                <a:gd name="connsiteY7" fmla="*/ 131847 h 146496"/>
                <a:gd name="connsiteX8" fmla="*/ 87898 w 265321"/>
                <a:gd name="connsiteY8" fmla="*/ 146496 h 146496"/>
                <a:gd name="connsiteX9" fmla="*/ 265321 w 265321"/>
                <a:gd name="connsiteY9" fmla="*/ 146496 h 146496"/>
                <a:gd name="connsiteX10" fmla="*/ 265321 w 265321"/>
                <a:gd name="connsiteY10" fmla="*/ 73248 h 146496"/>
                <a:gd name="connsiteX11" fmla="*/ 250672 w 265321"/>
                <a:gd name="connsiteY11" fmla="*/ 43949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321" h="146496">
                  <a:moveTo>
                    <a:pt x="250672" y="43949"/>
                  </a:moveTo>
                  <a:cubicBezTo>
                    <a:pt x="231139" y="27672"/>
                    <a:pt x="205095" y="16277"/>
                    <a:pt x="179051" y="9766"/>
                  </a:cubicBezTo>
                  <a:cubicBezTo>
                    <a:pt x="161146" y="4883"/>
                    <a:pt x="139985" y="0"/>
                    <a:pt x="118825" y="0"/>
                  </a:cubicBezTo>
                  <a:cubicBezTo>
                    <a:pt x="99292" y="0"/>
                    <a:pt x="78131" y="3255"/>
                    <a:pt x="58599" y="9766"/>
                  </a:cubicBezTo>
                  <a:cubicBezTo>
                    <a:pt x="48832" y="13022"/>
                    <a:pt x="39066" y="16277"/>
                    <a:pt x="29299" y="21161"/>
                  </a:cubicBezTo>
                  <a:lnTo>
                    <a:pt x="29299" y="22788"/>
                  </a:lnTo>
                  <a:cubicBezTo>
                    <a:pt x="29299" y="50460"/>
                    <a:pt x="17905" y="76504"/>
                    <a:pt x="0" y="94409"/>
                  </a:cubicBezTo>
                  <a:cubicBezTo>
                    <a:pt x="30927" y="104175"/>
                    <a:pt x="55343" y="117197"/>
                    <a:pt x="74876" y="131847"/>
                  </a:cubicBezTo>
                  <a:cubicBezTo>
                    <a:pt x="79759" y="136730"/>
                    <a:pt x="84642" y="139985"/>
                    <a:pt x="87898" y="146496"/>
                  </a:cubicBezTo>
                  <a:lnTo>
                    <a:pt x="265321" y="146496"/>
                  </a:lnTo>
                  <a:lnTo>
                    <a:pt x="265321" y="73248"/>
                  </a:lnTo>
                  <a:cubicBezTo>
                    <a:pt x="265321" y="61854"/>
                    <a:pt x="260438" y="50460"/>
                    <a:pt x="250672" y="43949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2DB91A3-38A7-48E6-8CE9-3F48EB9A142A}"/>
                </a:ext>
              </a:extLst>
            </p:cNvPr>
            <p:cNvSpPr/>
            <p:nvPr/>
          </p:nvSpPr>
          <p:spPr>
            <a:xfrm>
              <a:off x="1111430" y="4303666"/>
              <a:ext cx="265321" cy="146496"/>
            </a:xfrm>
            <a:custGeom>
              <a:avLst/>
              <a:gdLst>
                <a:gd name="connsiteX0" fmla="*/ 190445 w 265321"/>
                <a:gd name="connsiteY0" fmla="*/ 131847 h 146496"/>
                <a:gd name="connsiteX1" fmla="*/ 190445 w 265321"/>
                <a:gd name="connsiteY1" fmla="*/ 131847 h 146496"/>
                <a:gd name="connsiteX2" fmla="*/ 265321 w 265321"/>
                <a:gd name="connsiteY2" fmla="*/ 94409 h 146496"/>
                <a:gd name="connsiteX3" fmla="*/ 236022 w 265321"/>
                <a:gd name="connsiteY3" fmla="*/ 22788 h 146496"/>
                <a:gd name="connsiteX4" fmla="*/ 236022 w 265321"/>
                <a:gd name="connsiteY4" fmla="*/ 19533 h 146496"/>
                <a:gd name="connsiteX5" fmla="*/ 206723 w 265321"/>
                <a:gd name="connsiteY5" fmla="*/ 9766 h 146496"/>
                <a:gd name="connsiteX6" fmla="*/ 146496 w 265321"/>
                <a:gd name="connsiteY6" fmla="*/ 0 h 146496"/>
                <a:gd name="connsiteX7" fmla="*/ 86270 w 265321"/>
                <a:gd name="connsiteY7" fmla="*/ 9766 h 146496"/>
                <a:gd name="connsiteX8" fmla="*/ 14650 w 265321"/>
                <a:gd name="connsiteY8" fmla="*/ 43949 h 146496"/>
                <a:gd name="connsiteX9" fmla="*/ 0 w 265321"/>
                <a:gd name="connsiteY9" fmla="*/ 73248 h 146496"/>
                <a:gd name="connsiteX10" fmla="*/ 0 w 265321"/>
                <a:gd name="connsiteY10" fmla="*/ 146496 h 146496"/>
                <a:gd name="connsiteX11" fmla="*/ 175796 w 265321"/>
                <a:gd name="connsiteY11" fmla="*/ 146496 h 146496"/>
                <a:gd name="connsiteX12" fmla="*/ 190445 w 265321"/>
                <a:gd name="connsiteY12" fmla="*/ 131847 h 1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5321" h="146496">
                  <a:moveTo>
                    <a:pt x="190445" y="131847"/>
                  </a:moveTo>
                  <a:lnTo>
                    <a:pt x="190445" y="131847"/>
                  </a:lnTo>
                  <a:cubicBezTo>
                    <a:pt x="213234" y="115569"/>
                    <a:pt x="239277" y="102547"/>
                    <a:pt x="265321" y="94409"/>
                  </a:cubicBezTo>
                  <a:cubicBezTo>
                    <a:pt x="247416" y="74876"/>
                    <a:pt x="236022" y="50460"/>
                    <a:pt x="236022" y="22788"/>
                  </a:cubicBezTo>
                  <a:cubicBezTo>
                    <a:pt x="236022" y="21161"/>
                    <a:pt x="236022" y="21161"/>
                    <a:pt x="236022" y="19533"/>
                  </a:cubicBezTo>
                  <a:cubicBezTo>
                    <a:pt x="226256" y="16277"/>
                    <a:pt x="216489" y="11394"/>
                    <a:pt x="206723" y="9766"/>
                  </a:cubicBezTo>
                  <a:cubicBezTo>
                    <a:pt x="188818" y="4883"/>
                    <a:pt x="167657" y="0"/>
                    <a:pt x="146496" y="0"/>
                  </a:cubicBezTo>
                  <a:cubicBezTo>
                    <a:pt x="126964" y="0"/>
                    <a:pt x="105803" y="3255"/>
                    <a:pt x="86270" y="9766"/>
                  </a:cubicBezTo>
                  <a:cubicBezTo>
                    <a:pt x="60226" y="17905"/>
                    <a:pt x="35810" y="29299"/>
                    <a:pt x="14650" y="43949"/>
                  </a:cubicBezTo>
                  <a:cubicBezTo>
                    <a:pt x="4883" y="50460"/>
                    <a:pt x="0" y="61854"/>
                    <a:pt x="0" y="73248"/>
                  </a:cubicBezTo>
                  <a:lnTo>
                    <a:pt x="0" y="146496"/>
                  </a:lnTo>
                  <a:lnTo>
                    <a:pt x="175796" y="146496"/>
                  </a:lnTo>
                  <a:cubicBezTo>
                    <a:pt x="180679" y="139985"/>
                    <a:pt x="183934" y="136730"/>
                    <a:pt x="190445" y="131847"/>
                  </a:cubicBezTo>
                  <a:close/>
                </a:path>
              </a:pathLst>
            </a:custGeom>
            <a:solidFill>
              <a:srgbClr val="000000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1" name="Graphic 20" descr="Warning with solid fill">
            <a:extLst>
              <a:ext uri="{FF2B5EF4-FFF2-40B4-BE49-F238E27FC236}">
                <a16:creationId xmlns:a16="http://schemas.microsoft.com/office/drawing/2014/main" id="{E562463A-49A5-42C5-9151-B76CF0FF8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163" y="2066345"/>
            <a:ext cx="914400" cy="914400"/>
          </a:xfrm>
          <a:prstGeom prst="rect">
            <a:avLst/>
          </a:prstGeom>
        </p:spPr>
      </p:pic>
      <p:pic>
        <p:nvPicPr>
          <p:cNvPr id="28" name="Graphic 27" descr="Thumbs up sign with solid fill">
            <a:extLst>
              <a:ext uri="{FF2B5EF4-FFF2-40B4-BE49-F238E27FC236}">
                <a16:creationId xmlns:a16="http://schemas.microsoft.com/office/drawing/2014/main" id="{CF4BCD65-0121-440D-8B0E-A2EFF949C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967" y="5147190"/>
            <a:ext cx="767334" cy="7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1620098" y="114310"/>
            <a:ext cx="9100654" cy="898576"/>
          </a:xfrm>
        </p:spPr>
        <p:txBody>
          <a:bodyPr>
            <a:normAutofit/>
          </a:bodyPr>
          <a:lstStyle/>
          <a:p>
            <a:r>
              <a:rPr lang="en-ID" dirty="0" err="1"/>
              <a:t>Latar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ID" dirty="0"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3F8CAB1C-1213-4E23-BE0D-879CAAA65CF6}"/>
              </a:ext>
            </a:extLst>
          </p:cNvPr>
          <p:cNvSpPr/>
          <p:nvPr/>
        </p:nvSpPr>
        <p:spPr>
          <a:xfrm>
            <a:off x="1910365" y="1122531"/>
            <a:ext cx="4998205" cy="151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1897" y="10800"/>
                </a:lnTo>
                <a:lnTo>
                  <a:pt x="0" y="0"/>
                </a:lnTo>
                <a:lnTo>
                  <a:pt x="17810" y="0"/>
                </a:ln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1EBD0E8C-7BE2-462E-A4DF-C596D99670BD}"/>
              </a:ext>
            </a:extLst>
          </p:cNvPr>
          <p:cNvSpPr/>
          <p:nvPr/>
        </p:nvSpPr>
        <p:spPr>
          <a:xfrm>
            <a:off x="2473549" y="2743570"/>
            <a:ext cx="4930551" cy="1519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764"/>
                </a:moveTo>
                <a:lnTo>
                  <a:pt x="19550" y="21600"/>
                </a:lnTo>
                <a:lnTo>
                  <a:pt x="0" y="21600"/>
                </a:lnTo>
                <a:lnTo>
                  <a:pt x="2046" y="10795"/>
                </a:lnTo>
                <a:lnTo>
                  <a:pt x="0" y="0"/>
                </a:lnTo>
                <a:lnTo>
                  <a:pt x="19564" y="0"/>
                </a:lnTo>
                <a:close/>
              </a:path>
            </a:pathLst>
          </a:custGeom>
          <a:solidFill>
            <a:srgbClr val="003C8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id="{FFC00362-1903-4CFA-88CB-5D523E3B8CFE}"/>
              </a:ext>
            </a:extLst>
          </p:cNvPr>
          <p:cNvSpPr/>
          <p:nvPr/>
        </p:nvSpPr>
        <p:spPr>
          <a:xfrm>
            <a:off x="1910365" y="4350006"/>
            <a:ext cx="5002587" cy="1518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810" y="21600"/>
                </a:lnTo>
                <a:lnTo>
                  <a:pt x="0" y="21600"/>
                </a:lnTo>
                <a:lnTo>
                  <a:pt x="1895" y="10800"/>
                </a:lnTo>
                <a:lnTo>
                  <a:pt x="0" y="0"/>
                </a:ln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34" name="Graphic 33" descr="Hourglass 30% with solid fill">
            <a:extLst>
              <a:ext uri="{FF2B5EF4-FFF2-40B4-BE49-F238E27FC236}">
                <a16:creationId xmlns:a16="http://schemas.microsoft.com/office/drawing/2014/main" id="{7B69CBD5-2419-4D34-AC96-EBD2D4114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367" y="4621332"/>
            <a:ext cx="976160" cy="976160"/>
          </a:xfrm>
          <a:prstGeom prst="rect">
            <a:avLst/>
          </a:prstGeom>
        </p:spPr>
      </p:pic>
      <p:pic>
        <p:nvPicPr>
          <p:cNvPr id="35" name="Graphic 34" descr="Lightbulb with solid fill">
            <a:extLst>
              <a:ext uri="{FF2B5EF4-FFF2-40B4-BE49-F238E27FC236}">
                <a16:creationId xmlns:a16="http://schemas.microsoft.com/office/drawing/2014/main" id="{B2CDC047-F590-44F4-8E34-E1AD01FC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7" y="1393858"/>
            <a:ext cx="976160" cy="976160"/>
          </a:xfrm>
          <a:prstGeom prst="rect">
            <a:avLst/>
          </a:prstGeom>
        </p:spPr>
      </p:pic>
      <p:pic>
        <p:nvPicPr>
          <p:cNvPr id="36" name="Graphic 35" descr="Research with solid fill">
            <a:extLst>
              <a:ext uri="{FF2B5EF4-FFF2-40B4-BE49-F238E27FC236}">
                <a16:creationId xmlns:a16="http://schemas.microsoft.com/office/drawing/2014/main" id="{2A636845-BEF6-462C-B451-3BFAC19F5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2279" y="3015659"/>
            <a:ext cx="976160" cy="97616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401CD66-627C-40D5-B598-033A2E10D2EC}"/>
              </a:ext>
            </a:extLst>
          </p:cNvPr>
          <p:cNvGrpSpPr/>
          <p:nvPr/>
        </p:nvGrpSpPr>
        <p:grpSpPr>
          <a:xfrm>
            <a:off x="3019314" y="2723267"/>
            <a:ext cx="3997436" cy="1721040"/>
            <a:chOff x="8921977" y="1405170"/>
            <a:chExt cx="2926080" cy="17210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384CFA-8ED3-4767-B2BC-93D826D4EDF9}"/>
                </a:ext>
              </a:extLst>
            </p:cNvPr>
            <p:cNvSpPr txBox="1"/>
            <p:nvPr/>
          </p:nvSpPr>
          <p:spPr>
            <a:xfrm>
              <a:off x="8921977" y="1405170"/>
              <a:ext cx="2926080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KMK Nomor 323/KMK.09/2021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Kerangka Kerja Integritas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766CC3-384E-4A41-9FFA-C9BF9D41F0F4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Diktum KELIMA: Komitmen Pimpinan untuk mengidentifikasi dan memitigasi potensi benturan kepentingan.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i="0" u="none" strike="noStrike" kern="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Lampiran II: Matrik Regulasi dalam pelaksanaan Kerangka Kerja Integritas (KKI) yaitu Pengelolaan Benturan Kepentingan.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6899FB-026A-4D0B-9FE0-8D5135D1F385}"/>
              </a:ext>
            </a:extLst>
          </p:cNvPr>
          <p:cNvGrpSpPr/>
          <p:nvPr/>
        </p:nvGrpSpPr>
        <p:grpSpPr>
          <a:xfrm>
            <a:off x="2771999" y="4402780"/>
            <a:ext cx="2926080" cy="1351708"/>
            <a:chOff x="8921977" y="4011831"/>
            <a:chExt cx="2926080" cy="135170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00571E1-74A1-4CCF-A55F-C78CC1EEB472}"/>
                </a:ext>
              </a:extLst>
            </p:cNvPr>
            <p:cNvSpPr txBox="1"/>
            <p:nvPr/>
          </p:nvSpPr>
          <p:spPr>
            <a:xfrm>
              <a:off x="8921977" y="4011831"/>
              <a:ext cx="2926080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Kep Irjen Nomor 92/IJ/2020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Rencana Strategis Itjen tahun 2020-2024</a:t>
              </a:r>
              <a:endParaRPr kumimoji="0" lang="en-US" sz="110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D012F0-F686-44BD-AA39-788190EE4327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3.3 Kerangka Regulasi: Rancangan Peraturan/Keputusan Menteri Keuangan tentang Penanganan Benturan Kepentingan Kementerian Keuangan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2DD5D5-88F8-457E-8A59-8319934B74DB}"/>
              </a:ext>
            </a:extLst>
          </p:cNvPr>
          <p:cNvGrpSpPr/>
          <p:nvPr/>
        </p:nvGrpSpPr>
        <p:grpSpPr>
          <a:xfrm>
            <a:off x="2771999" y="1190695"/>
            <a:ext cx="2926080" cy="1336319"/>
            <a:chOff x="8921977" y="1420559"/>
            <a:chExt cx="2926080" cy="13363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67E2D7-5864-482C-99C7-8BAC6BE54826}"/>
                </a:ext>
              </a:extLst>
            </p:cNvPr>
            <p:cNvSpPr txBox="1"/>
            <p:nvPr/>
          </p:nvSpPr>
          <p:spPr>
            <a:xfrm>
              <a:off x="8921977" y="1420559"/>
              <a:ext cx="2926080" cy="5078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PMK Nomor 118/PMK.01/2021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100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Organisasi dan Tata Kerja Kementerian Keuangan</a:t>
              </a:r>
              <a:endParaRPr kumimoji="0" lang="en-US" sz="110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CB9E2E-B063-4E9A-86FC-DA727CB15EB5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Pasal 1743: IBI menyelenggarakan fungsi pelaksanaan koordinasi benturan kepentingan di Lingkungan Kementerian Keuangan.</a:t>
              </a:r>
            </a:p>
          </p:txBody>
        </p:sp>
      </p:grpSp>
      <p:sp>
        <p:nvSpPr>
          <p:cNvPr id="46" name="Shape">
            <a:extLst>
              <a:ext uri="{FF2B5EF4-FFF2-40B4-BE49-F238E27FC236}">
                <a16:creationId xmlns:a16="http://schemas.microsoft.com/office/drawing/2014/main" id="{22A2A188-5C92-4804-8514-909DDE0DB43E}"/>
              </a:ext>
            </a:extLst>
          </p:cNvPr>
          <p:cNvSpPr/>
          <p:nvPr/>
        </p:nvSpPr>
        <p:spPr>
          <a:xfrm>
            <a:off x="844275" y="1122531"/>
            <a:ext cx="1388107" cy="151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0"/>
                </a:moveTo>
                <a:lnTo>
                  <a:pt x="1466" y="0"/>
                </a:lnTo>
                <a:lnTo>
                  <a:pt x="0" y="2375"/>
                </a:lnTo>
                <a:lnTo>
                  <a:pt x="10351" y="2375"/>
                </a:lnTo>
                <a:lnTo>
                  <a:pt x="15589" y="10800"/>
                </a:lnTo>
                <a:lnTo>
                  <a:pt x="10351" y="19225"/>
                </a:lnTo>
                <a:lnTo>
                  <a:pt x="0" y="19225"/>
                </a:lnTo>
                <a:lnTo>
                  <a:pt x="1466" y="21600"/>
                </a:lnTo>
                <a:lnTo>
                  <a:pt x="1489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F7931F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7" name="Shape">
            <a:extLst>
              <a:ext uri="{FF2B5EF4-FFF2-40B4-BE49-F238E27FC236}">
                <a16:creationId xmlns:a16="http://schemas.microsoft.com/office/drawing/2014/main" id="{C2F7B7B5-8764-4D84-B3B7-D742E2FAB39F}"/>
              </a:ext>
            </a:extLst>
          </p:cNvPr>
          <p:cNvSpPr/>
          <p:nvPr/>
        </p:nvSpPr>
        <p:spPr>
          <a:xfrm>
            <a:off x="1407459" y="2743570"/>
            <a:ext cx="1388835" cy="151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88" y="0"/>
                </a:moveTo>
                <a:lnTo>
                  <a:pt x="1476" y="0"/>
                </a:lnTo>
                <a:lnTo>
                  <a:pt x="0" y="2375"/>
                </a:lnTo>
                <a:lnTo>
                  <a:pt x="10346" y="2375"/>
                </a:lnTo>
                <a:lnTo>
                  <a:pt x="15581" y="10800"/>
                </a:lnTo>
                <a:lnTo>
                  <a:pt x="10346" y="19225"/>
                </a:lnTo>
                <a:lnTo>
                  <a:pt x="0" y="19225"/>
                </a:lnTo>
                <a:lnTo>
                  <a:pt x="1476" y="21600"/>
                </a:lnTo>
                <a:lnTo>
                  <a:pt x="14888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3C8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8AD43395-00D5-4BA6-AB9A-D9A367E5B74E}"/>
              </a:ext>
            </a:extLst>
          </p:cNvPr>
          <p:cNvSpPr/>
          <p:nvPr/>
        </p:nvSpPr>
        <p:spPr>
          <a:xfrm>
            <a:off x="844275" y="4350006"/>
            <a:ext cx="1388107" cy="151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96" y="0"/>
                </a:moveTo>
                <a:lnTo>
                  <a:pt x="1466" y="0"/>
                </a:lnTo>
                <a:lnTo>
                  <a:pt x="0" y="2375"/>
                </a:lnTo>
                <a:lnTo>
                  <a:pt x="10351" y="2375"/>
                </a:lnTo>
                <a:lnTo>
                  <a:pt x="15589" y="10800"/>
                </a:lnTo>
                <a:lnTo>
                  <a:pt x="10351" y="19225"/>
                </a:lnTo>
                <a:lnTo>
                  <a:pt x="0" y="19225"/>
                </a:lnTo>
                <a:lnTo>
                  <a:pt x="1466" y="21600"/>
                </a:lnTo>
                <a:lnTo>
                  <a:pt x="14896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C96F0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510178-D875-4BEA-B33B-2C73EB9BAE6E}"/>
              </a:ext>
            </a:extLst>
          </p:cNvPr>
          <p:cNvGrpSpPr/>
          <p:nvPr/>
        </p:nvGrpSpPr>
        <p:grpSpPr>
          <a:xfrm>
            <a:off x="7746302" y="2368425"/>
            <a:ext cx="3652223" cy="1905705"/>
            <a:chOff x="332936" y="2135324"/>
            <a:chExt cx="2926080" cy="19057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DDECD6-B599-4A85-8A02-93631355AE43}"/>
                </a:ext>
              </a:extLst>
            </p:cNvPr>
            <p:cNvSpPr txBox="1"/>
            <p:nvPr/>
          </p:nvSpPr>
          <p:spPr>
            <a:xfrm>
              <a:off x="332936" y="2135324"/>
              <a:ext cx="2926080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all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Surat KPK dan Kasus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4F09194-6EBB-4E8B-9E5C-EF2E6624BF56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Surat Ketua KPK kepada Menteri Keuangan Nomor R/2651 tahun 2023 terkait pegawai/ pasangannya yang memiliki usaha berpotensi COI dan menyusun peraturan mengenai COI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475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Komitmen</a:t>
            </a:r>
            <a:r>
              <a:rPr lang="en-US" sz="3600" dirty="0"/>
              <a:t> </a:t>
            </a:r>
            <a:r>
              <a:rPr lang="en-US" sz="3600" dirty="0" err="1"/>
              <a:t>Pimpinan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dan Peran 3 </a:t>
            </a:r>
            <a:r>
              <a:rPr lang="en-US" sz="3600" dirty="0" err="1"/>
              <a:t>Lini</a:t>
            </a:r>
            <a:endParaRPr lang="en-ID" sz="3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6" name="Title 1"/>
          <p:cNvSpPr>
            <a:spLocks noGrp="1"/>
          </p:cNvSpPr>
          <p:nvPr>
            <p:ph type="title"/>
          </p:nvPr>
        </p:nvSpPr>
        <p:spPr>
          <a:xfrm>
            <a:off x="2732223" y="36472"/>
            <a:ext cx="6779422" cy="898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Peran 3 </a:t>
            </a:r>
            <a:r>
              <a:rPr lang="en-US" dirty="0" err="1">
                <a:solidFill>
                  <a:schemeClr val="tx2"/>
                </a:solidFill>
              </a:rPr>
              <a:t>Lini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(DIKTUM KEDUAPULUHDELAPAN </a:t>
            </a:r>
            <a:r>
              <a:rPr lang="en-US" sz="1800" dirty="0" err="1">
                <a:solidFill>
                  <a:schemeClr val="tx2"/>
                </a:solidFill>
              </a:rPr>
              <a:t>s.d.</a:t>
            </a:r>
            <a:r>
              <a:rPr lang="en-US" sz="1800" dirty="0">
                <a:solidFill>
                  <a:schemeClr val="tx2"/>
                </a:solidFill>
              </a:rPr>
              <a:t> KEDUAPULUHSEMBILAN</a:t>
            </a:r>
            <a:r>
              <a:rPr lang="en-US" sz="1800" dirty="0">
                <a:solidFill>
                  <a:schemeClr val="tx2"/>
                </a:solidFill>
                <a:highlight>
                  <a:srgbClr val="FFFF00"/>
                </a:highlight>
              </a:rPr>
              <a:t>)</a:t>
            </a:r>
            <a:endParaRPr lang="en-ID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4D5725B7-E5CE-4F6D-BD14-83BB434D2B03}"/>
              </a:ext>
            </a:extLst>
          </p:cNvPr>
          <p:cNvSpPr/>
          <p:nvPr/>
        </p:nvSpPr>
        <p:spPr>
          <a:xfrm>
            <a:off x="4510715" y="3176398"/>
            <a:ext cx="3546079" cy="2001605"/>
          </a:xfrm>
          <a:prstGeom prst="parallelogram">
            <a:avLst>
              <a:gd name="adj" fmla="val 40069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5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D0BE905F-4C5E-40CA-9F26-B2692D0459D9}"/>
              </a:ext>
            </a:extLst>
          </p:cNvPr>
          <p:cNvSpPr/>
          <p:nvPr/>
        </p:nvSpPr>
        <p:spPr>
          <a:xfrm>
            <a:off x="8498629" y="4191004"/>
            <a:ext cx="3546079" cy="2001605"/>
          </a:xfrm>
          <a:prstGeom prst="parallelogram">
            <a:avLst>
              <a:gd name="adj" fmla="val 40069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5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66791639-8FFE-436E-A73C-B982B5C74ABA}"/>
              </a:ext>
            </a:extLst>
          </p:cNvPr>
          <p:cNvSpPr/>
          <p:nvPr/>
        </p:nvSpPr>
        <p:spPr>
          <a:xfrm>
            <a:off x="555765" y="4466576"/>
            <a:ext cx="3546079" cy="2001605"/>
          </a:xfrm>
          <a:prstGeom prst="parallelogram">
            <a:avLst>
              <a:gd name="adj" fmla="val 40228"/>
            </a:avLst>
          </a:prstGeom>
          <a:gradFill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55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C68690F6-B407-4350-8AE7-09560C242C8A}"/>
              </a:ext>
            </a:extLst>
          </p:cNvPr>
          <p:cNvSpPr/>
          <p:nvPr/>
        </p:nvSpPr>
        <p:spPr>
          <a:xfrm flipH="1" flipV="1">
            <a:off x="146894" y="1766987"/>
            <a:ext cx="408871" cy="304798"/>
          </a:xfrm>
          <a:prstGeom prst="rtTriangle">
            <a:avLst/>
          </a:prstGeom>
          <a:solidFill>
            <a:srgbClr val="3A5C8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6370F2-F3DD-427B-B35D-83B30850358B}"/>
              </a:ext>
            </a:extLst>
          </p:cNvPr>
          <p:cNvSpPr/>
          <p:nvPr/>
        </p:nvSpPr>
        <p:spPr>
          <a:xfrm>
            <a:off x="555765" y="1402915"/>
            <a:ext cx="2715491" cy="5060515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lIns="182880" tIns="457200" rIns="182880" bIns="91440" rtlCol="0" anchor="t"/>
          <a:lstStyle/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Mengidentifikasi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sv-SE" sz="1300" dirty="0">
                <a:solidFill>
                  <a:srgbClr val="003465"/>
                </a:solidFill>
              </a:rPr>
              <a:t>Benturan Kepentingan dengan efektif</a:t>
            </a:r>
            <a:endParaRPr lang="en-ID" sz="1300" dirty="0">
              <a:solidFill>
                <a:srgbClr val="003465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Memberikan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sv-SE" sz="1300" dirty="0">
                <a:solidFill>
                  <a:srgbClr val="003465"/>
                </a:solidFill>
              </a:rPr>
              <a:t>teladan dalam menghindari Benturan Kepentingan</a:t>
            </a:r>
            <a:endParaRPr lang="en-ID" sz="1300" dirty="0">
              <a:solidFill>
                <a:srgbClr val="003465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Melakukan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sosialisasi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Benturan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Kepentingan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kepada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jajaran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pejabat</a:t>
            </a:r>
            <a:r>
              <a:rPr lang="en-ID" sz="1300" dirty="0">
                <a:solidFill>
                  <a:srgbClr val="003465"/>
                </a:solidFill>
              </a:rPr>
              <a:t>/</a:t>
            </a:r>
            <a:r>
              <a:rPr lang="en-ID" sz="1300" dirty="0" err="1">
                <a:solidFill>
                  <a:srgbClr val="003465"/>
                </a:solidFill>
              </a:rPr>
              <a:t>pegawai</a:t>
            </a:r>
            <a:r>
              <a:rPr lang="en-ID" sz="1300" dirty="0">
                <a:solidFill>
                  <a:srgbClr val="003465"/>
                </a:solidFill>
              </a:rPr>
              <a:t> di </a:t>
            </a:r>
            <a:r>
              <a:rPr lang="en-ID" sz="1300" dirty="0" err="1">
                <a:solidFill>
                  <a:srgbClr val="003465"/>
                </a:solidFill>
              </a:rPr>
              <a:t>unitnya</a:t>
            </a:r>
            <a:endParaRPr lang="en-ID" sz="1300" dirty="0">
              <a:solidFill>
                <a:srgbClr val="003465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Mencegah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terjadinya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Benturan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Kepentingan</a:t>
            </a:r>
            <a:endParaRPr lang="en-ID" sz="1300" dirty="0">
              <a:solidFill>
                <a:srgbClr val="003465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Menangani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Benturan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Kepentingan</a:t>
            </a:r>
            <a:r>
              <a:rPr lang="en-ID" sz="1300" dirty="0">
                <a:solidFill>
                  <a:srgbClr val="003465"/>
                </a:solidFill>
              </a:rPr>
              <a:t> yang </a:t>
            </a:r>
            <a:r>
              <a:rPr lang="en-ID" sz="1300" dirty="0" err="1">
                <a:solidFill>
                  <a:srgbClr val="003465"/>
                </a:solidFill>
              </a:rPr>
              <a:t>terjadi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sesuai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ketentuan</a:t>
            </a:r>
            <a:r>
              <a:rPr lang="en-ID" sz="1300" dirty="0">
                <a:solidFill>
                  <a:srgbClr val="003465"/>
                </a:solidFill>
              </a:rPr>
              <a:t> yang </a:t>
            </a:r>
            <a:r>
              <a:rPr lang="en-ID" sz="1300" dirty="0" err="1">
                <a:solidFill>
                  <a:srgbClr val="003465"/>
                </a:solidFill>
              </a:rPr>
              <a:t>berlaku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D" sz="1300" b="1" dirty="0" err="1">
                <a:solidFill>
                  <a:srgbClr val="003465"/>
                </a:solidFill>
              </a:rPr>
              <a:t>Melaporkan</a:t>
            </a:r>
            <a:r>
              <a:rPr lang="en-ID" sz="1300" b="1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penanganan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Benturan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Kepentingan</a:t>
            </a:r>
            <a:r>
              <a:rPr lang="en-ID" sz="1300" dirty="0">
                <a:solidFill>
                  <a:srgbClr val="003465"/>
                </a:solidFill>
              </a:rPr>
              <a:t> yang </a:t>
            </a:r>
            <a:r>
              <a:rPr lang="en-ID" sz="1300" dirty="0" err="1">
                <a:solidFill>
                  <a:srgbClr val="003465"/>
                </a:solidFill>
              </a:rPr>
              <a:t>terjadi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kepada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Lini</a:t>
            </a:r>
            <a:r>
              <a:rPr lang="en-ID" sz="1300" dirty="0">
                <a:solidFill>
                  <a:srgbClr val="003465"/>
                </a:solidFill>
              </a:rPr>
              <a:t> </a:t>
            </a:r>
            <a:r>
              <a:rPr lang="en-ID" sz="1300" dirty="0" err="1">
                <a:solidFill>
                  <a:srgbClr val="003465"/>
                </a:solidFill>
              </a:rPr>
              <a:t>Kedua</a:t>
            </a:r>
            <a:endParaRPr lang="en-ID" sz="1300" dirty="0">
              <a:solidFill>
                <a:srgbClr val="00346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b="1" dirty="0" err="1">
                <a:solidFill>
                  <a:srgbClr val="003465"/>
                </a:solidFill>
              </a:rPr>
              <a:t>Memanfaatkan</a:t>
            </a:r>
            <a:r>
              <a:rPr lang="en-US" sz="1300" b="1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dokumen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Deklarasi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Benturan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Kepentingan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dalam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pengendalian</a:t>
            </a:r>
            <a:r>
              <a:rPr lang="en-US" sz="1300" dirty="0">
                <a:solidFill>
                  <a:srgbClr val="003465"/>
                </a:solidFill>
              </a:rPr>
              <a:t> internal dan </a:t>
            </a:r>
            <a:r>
              <a:rPr lang="en-US" sz="1300" dirty="0" err="1">
                <a:solidFill>
                  <a:srgbClr val="003465"/>
                </a:solidFill>
              </a:rPr>
              <a:t>tindakan</a:t>
            </a:r>
            <a:r>
              <a:rPr lang="en-US" sz="1300" dirty="0">
                <a:solidFill>
                  <a:srgbClr val="003465"/>
                </a:solidFill>
              </a:rPr>
              <a:t> </a:t>
            </a:r>
            <a:r>
              <a:rPr lang="en-US" sz="1300" dirty="0" err="1">
                <a:solidFill>
                  <a:srgbClr val="003465"/>
                </a:solidFill>
              </a:rPr>
              <a:t>manajerial</a:t>
            </a:r>
            <a:endParaRPr lang="en-US" sz="1300" dirty="0">
              <a:solidFill>
                <a:srgbClr val="003465"/>
              </a:solidFill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9AE96D88-1A0F-42BA-8A3C-5F40E43CC998}"/>
              </a:ext>
            </a:extLst>
          </p:cNvPr>
          <p:cNvSpPr/>
          <p:nvPr/>
        </p:nvSpPr>
        <p:spPr>
          <a:xfrm flipH="1" flipV="1">
            <a:off x="4101844" y="1766987"/>
            <a:ext cx="408871" cy="304798"/>
          </a:xfrm>
          <a:prstGeom prst="rtTriangle">
            <a:avLst/>
          </a:prstGeom>
          <a:solidFill>
            <a:srgbClr val="F7931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8946E4-28A5-4E81-BA3C-5953378D834B}"/>
              </a:ext>
            </a:extLst>
          </p:cNvPr>
          <p:cNvSpPr/>
          <p:nvPr/>
        </p:nvSpPr>
        <p:spPr>
          <a:xfrm>
            <a:off x="4510715" y="1402915"/>
            <a:ext cx="2715491" cy="3775781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45720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003465"/>
                </a:solidFill>
              </a:rPr>
              <a:t>Mendukung</a:t>
            </a:r>
            <a:r>
              <a:rPr lang="en-US" sz="1400" b="1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Lini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Pertama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dalam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hal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mengidentifikasi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Benturan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Kepentingan</a:t>
            </a:r>
            <a:endParaRPr lang="en-US" sz="1400" dirty="0">
              <a:solidFill>
                <a:srgbClr val="003465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003465"/>
                </a:solidFill>
              </a:rPr>
              <a:t>Melakukan</a:t>
            </a:r>
            <a:r>
              <a:rPr lang="en-US" sz="1400" b="1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pemantauan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atas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penanganan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Benturan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Kepentingan</a:t>
            </a:r>
            <a:r>
              <a:rPr lang="en-US" sz="1400" dirty="0">
                <a:solidFill>
                  <a:srgbClr val="003465"/>
                </a:solidFill>
              </a:rPr>
              <a:t> oleh </a:t>
            </a:r>
            <a:r>
              <a:rPr lang="en-US" sz="1400" dirty="0" err="1">
                <a:solidFill>
                  <a:srgbClr val="003465"/>
                </a:solidFill>
              </a:rPr>
              <a:t>Lini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Pertama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secara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periodik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sekurang-kurangnya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setiap</a:t>
            </a:r>
            <a:r>
              <a:rPr lang="en-US" sz="1400" dirty="0">
                <a:solidFill>
                  <a:srgbClr val="003465"/>
                </a:solidFill>
              </a:rPr>
              <a:t> semester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>
                <a:solidFill>
                  <a:srgbClr val="003465"/>
                </a:solidFill>
              </a:rPr>
              <a:t>Membantu</a:t>
            </a:r>
            <a:r>
              <a:rPr lang="en-US" sz="1400" b="1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memberikan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masukan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dalam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hal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terdapat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permintaan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pendapat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dari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Lini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Pertama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atas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penanganan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Benturan</a:t>
            </a:r>
            <a:r>
              <a:rPr lang="en-US" sz="1400" dirty="0">
                <a:solidFill>
                  <a:srgbClr val="003465"/>
                </a:solidFill>
              </a:rPr>
              <a:t> </a:t>
            </a:r>
            <a:r>
              <a:rPr lang="en-US" sz="1400" dirty="0" err="1">
                <a:solidFill>
                  <a:srgbClr val="003465"/>
                </a:solidFill>
              </a:rPr>
              <a:t>Kepentingan</a:t>
            </a:r>
            <a:endParaRPr lang="en-US" sz="1400" dirty="0">
              <a:solidFill>
                <a:srgbClr val="003465"/>
              </a:solidFill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5F2A8533-9C2B-4E71-9C91-A147264199CC}"/>
              </a:ext>
            </a:extLst>
          </p:cNvPr>
          <p:cNvSpPr/>
          <p:nvPr/>
        </p:nvSpPr>
        <p:spPr>
          <a:xfrm flipH="1" flipV="1">
            <a:off x="8089758" y="1766987"/>
            <a:ext cx="408871" cy="304798"/>
          </a:xfrm>
          <a:prstGeom prst="rtTriangle">
            <a:avLst/>
          </a:prstGeom>
          <a:solidFill>
            <a:srgbClr val="4CC1EF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DE1C4B-260D-4FCE-97BC-ECCE0B4F3D58}"/>
              </a:ext>
            </a:extLst>
          </p:cNvPr>
          <p:cNvSpPr/>
          <p:nvPr/>
        </p:nvSpPr>
        <p:spPr>
          <a:xfrm>
            <a:off x="8498629" y="1402915"/>
            <a:ext cx="2715491" cy="4797468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45720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sv-SE" sz="1400" b="1" dirty="0">
                <a:solidFill>
                  <a:srgbClr val="003465"/>
                </a:solidFill>
              </a:rPr>
              <a:t>Melakukan </a:t>
            </a:r>
            <a:r>
              <a:rPr lang="sv-SE" sz="1400" dirty="0">
                <a:solidFill>
                  <a:srgbClr val="003465"/>
                </a:solidFill>
              </a:rPr>
              <a:t>analisis, evaluasi, pemantauan, reviu atas penanganan Benturan Kepentingan sekurang-kurangnya satu kali dalam satu tahun</a:t>
            </a:r>
          </a:p>
          <a:p>
            <a:pPr marL="342900" lvl="0" indent="-342900">
              <a:buFont typeface="+mj-lt"/>
              <a:buAutoNum type="arabicPeriod"/>
            </a:pPr>
            <a:r>
              <a:rPr lang="sv-SE" sz="1400" b="1" dirty="0">
                <a:solidFill>
                  <a:srgbClr val="003465"/>
                </a:solidFill>
              </a:rPr>
              <a:t>Mengembangkan </a:t>
            </a:r>
            <a:r>
              <a:rPr lang="sv-SE" sz="1400" dirty="0">
                <a:solidFill>
                  <a:srgbClr val="003465"/>
                </a:solidFill>
              </a:rPr>
              <a:t>berbagai instrumen dalam rangka meningkatkan efektivitas penanganan Benturan Kepentingan</a:t>
            </a:r>
          </a:p>
          <a:p>
            <a:pPr marL="342900" lvl="0" indent="-342900">
              <a:buFont typeface="+mj-lt"/>
              <a:buAutoNum type="arabicPeriod"/>
            </a:pPr>
            <a:r>
              <a:rPr lang="sv-SE" sz="1400" b="1" dirty="0">
                <a:solidFill>
                  <a:srgbClr val="003465"/>
                </a:solidFill>
              </a:rPr>
              <a:t>Membantu</a:t>
            </a:r>
            <a:r>
              <a:rPr lang="sv-SE" sz="1400" dirty="0">
                <a:solidFill>
                  <a:srgbClr val="003465"/>
                </a:solidFill>
              </a:rPr>
              <a:t> memberikan masukan dalam hal terdapat permintaan pendapat dari Menteri Keuangan atas penanganan Benturan Kepentingan</a:t>
            </a:r>
          </a:p>
          <a:p>
            <a:pPr marL="342900" lvl="0" indent="-342900">
              <a:buFont typeface="+mj-lt"/>
              <a:buAutoNum type="arabicPeriod"/>
            </a:pPr>
            <a:r>
              <a:rPr lang="sv-SE" sz="1400" b="1" dirty="0">
                <a:solidFill>
                  <a:srgbClr val="003465"/>
                </a:solidFill>
              </a:rPr>
              <a:t>Melakukan </a:t>
            </a:r>
            <a:r>
              <a:rPr lang="sv-SE" sz="1400" dirty="0">
                <a:solidFill>
                  <a:srgbClr val="003465"/>
                </a:solidFill>
              </a:rPr>
              <a:t>pemanfaatan atas data Benturan Kepentingan</a:t>
            </a: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91835609-37E7-4592-B73F-807D63179773}"/>
              </a:ext>
            </a:extLst>
          </p:cNvPr>
          <p:cNvSpPr/>
          <p:nvPr/>
        </p:nvSpPr>
        <p:spPr>
          <a:xfrm flipH="1" flipV="1">
            <a:off x="9372132" y="1703487"/>
            <a:ext cx="1841988" cy="165332"/>
          </a:xfrm>
          <a:prstGeom prst="rtTriangle">
            <a:avLst/>
          </a:prstGeom>
          <a:solidFill>
            <a:srgbClr val="063951">
              <a:lumMod val="90000"/>
              <a:lumOff val="10000"/>
            </a:srgbClr>
          </a:solidFill>
          <a:ln w="57150" cap="flat" cmpd="sng" algn="ctr">
            <a:solidFill>
              <a:srgbClr val="063951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45720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CE071902-CDDA-4D1B-B089-97D3FE372A55}"/>
              </a:ext>
            </a:extLst>
          </p:cNvPr>
          <p:cNvSpPr/>
          <p:nvPr/>
        </p:nvSpPr>
        <p:spPr>
          <a:xfrm flipH="1" flipV="1">
            <a:off x="5384218" y="1703487"/>
            <a:ext cx="1841988" cy="165332"/>
          </a:xfrm>
          <a:prstGeom prst="rtTriangle">
            <a:avLst/>
          </a:prstGeom>
          <a:solidFill>
            <a:srgbClr val="F7931F">
              <a:lumMod val="50000"/>
            </a:srgbClr>
          </a:solidFill>
          <a:ln w="57150" cap="flat" cmpd="sng" algn="ctr">
            <a:solidFill>
              <a:srgbClr val="F7931F">
                <a:lumMod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45720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FF69CC68-1D72-45F0-8FF5-B046DDB52E17}"/>
              </a:ext>
            </a:extLst>
          </p:cNvPr>
          <p:cNvSpPr/>
          <p:nvPr/>
        </p:nvSpPr>
        <p:spPr>
          <a:xfrm flipH="1" flipV="1">
            <a:off x="1429268" y="1703487"/>
            <a:ext cx="1841988" cy="165332"/>
          </a:xfrm>
          <a:prstGeom prst="rtTriangle">
            <a:avLst/>
          </a:prstGeom>
          <a:solidFill>
            <a:srgbClr val="3A5C84">
              <a:lumMod val="50000"/>
            </a:srgbClr>
          </a:solidFill>
          <a:ln w="57150" cap="flat" cmpd="sng" algn="ctr">
            <a:solidFill>
              <a:srgbClr val="3A5C84">
                <a:lumMod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457200" rIns="18288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53C0D6FA-AE64-48A6-8C13-C2A026D43C9A}"/>
              </a:ext>
            </a:extLst>
          </p:cNvPr>
          <p:cNvSpPr/>
          <p:nvPr/>
        </p:nvSpPr>
        <p:spPr>
          <a:xfrm>
            <a:off x="146895" y="1027932"/>
            <a:ext cx="3779982" cy="739055"/>
          </a:xfrm>
          <a:prstGeom prst="homePlate">
            <a:avLst/>
          </a:prstGeom>
          <a:solidFill>
            <a:srgbClr val="3A5C8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229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</a:t>
            </a: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Pertama</a:t>
            </a:r>
            <a:endParaRPr kumimoji="0" lang="en-US" sz="2800" b="1" i="0" u="none" strike="noStrike" kern="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BD6E6BC-4639-4187-9509-223AFCAA0498}"/>
              </a:ext>
            </a:extLst>
          </p:cNvPr>
          <p:cNvSpPr/>
          <p:nvPr/>
        </p:nvSpPr>
        <p:spPr>
          <a:xfrm>
            <a:off x="287910" y="1129604"/>
            <a:ext cx="535709" cy="535709"/>
          </a:xfrm>
          <a:prstGeom prst="rect">
            <a:avLst/>
          </a:prstGeom>
          <a:solidFill>
            <a:srgbClr val="3A5C84">
              <a:lumMod val="75000"/>
            </a:srgbClr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0F0B21F1-0D75-484A-94CE-3F3F5090103E}"/>
              </a:ext>
            </a:extLst>
          </p:cNvPr>
          <p:cNvSpPr/>
          <p:nvPr/>
        </p:nvSpPr>
        <p:spPr>
          <a:xfrm>
            <a:off x="4101845" y="1027932"/>
            <a:ext cx="3779982" cy="739055"/>
          </a:xfrm>
          <a:prstGeom prst="homePlate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229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 KEDUA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7BEECE-523E-47F1-AE9A-84D770F26C80}"/>
              </a:ext>
            </a:extLst>
          </p:cNvPr>
          <p:cNvSpPr/>
          <p:nvPr/>
        </p:nvSpPr>
        <p:spPr>
          <a:xfrm>
            <a:off x="4242860" y="1129604"/>
            <a:ext cx="535709" cy="535709"/>
          </a:xfrm>
          <a:prstGeom prst="rect">
            <a:avLst/>
          </a:prstGeom>
          <a:solidFill>
            <a:srgbClr val="F7931F">
              <a:lumMod val="75000"/>
            </a:srgbClr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9C4EC07D-4B4D-4DC4-BC30-1CD0CD92C8CF}"/>
              </a:ext>
            </a:extLst>
          </p:cNvPr>
          <p:cNvSpPr/>
          <p:nvPr/>
        </p:nvSpPr>
        <p:spPr>
          <a:xfrm>
            <a:off x="8089759" y="1027932"/>
            <a:ext cx="3779982" cy="739055"/>
          </a:xfrm>
          <a:prstGeom prst="homePlate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2296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rgbClr val="3A5C8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 KETIGA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3C4EA7-5AA5-4E0C-B569-31F43096D873}"/>
              </a:ext>
            </a:extLst>
          </p:cNvPr>
          <p:cNvSpPr/>
          <p:nvPr/>
        </p:nvSpPr>
        <p:spPr>
          <a:xfrm>
            <a:off x="8230774" y="1129604"/>
            <a:ext cx="535709" cy="535709"/>
          </a:xfrm>
          <a:prstGeom prst="rect">
            <a:avLst/>
          </a:prstGeom>
          <a:solidFill>
            <a:srgbClr val="4CC1EF">
              <a:lumMod val="75000"/>
            </a:srgbClr>
          </a:solidFill>
          <a:ln>
            <a:noFill/>
          </a:ln>
          <a:effectLst>
            <a:innerShdw dist="50800" dir="27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97680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57" y="0"/>
            <a:ext cx="6405085" cy="898576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Komitmen</a:t>
            </a:r>
            <a:r>
              <a:rPr lang="en-US" sz="3200" dirty="0"/>
              <a:t> </a:t>
            </a:r>
            <a:r>
              <a:rPr lang="en-US" sz="3200" dirty="0" err="1"/>
              <a:t>Pimpinan</a:t>
            </a:r>
            <a:r>
              <a:rPr lang="en-US" sz="3200" dirty="0"/>
              <a:t> Unit </a:t>
            </a:r>
            <a:r>
              <a:rPr lang="en-US" sz="3200" dirty="0" err="1"/>
              <a:t>Organisasi</a:t>
            </a:r>
            <a:br>
              <a:rPr lang="en-US" sz="3200" dirty="0"/>
            </a:br>
            <a:r>
              <a:rPr lang="en-US" sz="1800" dirty="0"/>
              <a:t>(DIKTUM KETIGAPULUHLIMA S.D. KETIGAPULUHTUJUH)</a:t>
            </a:r>
            <a:endParaRPr lang="en-ID" sz="3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3805BB-F78A-46B7-984B-BD91CF32B370}"/>
              </a:ext>
            </a:extLst>
          </p:cNvPr>
          <p:cNvGrpSpPr/>
          <p:nvPr/>
        </p:nvGrpSpPr>
        <p:grpSpPr>
          <a:xfrm>
            <a:off x="121296" y="1886543"/>
            <a:ext cx="12667733" cy="1310151"/>
            <a:chOff x="-581293" y="1996249"/>
            <a:chExt cx="14003226" cy="1310151"/>
          </a:xfrm>
        </p:grpSpPr>
        <p:pic>
          <p:nvPicPr>
            <p:cNvPr id="31" name="그림 4">
              <a:extLst>
                <a:ext uri="{FF2B5EF4-FFF2-40B4-BE49-F238E27FC236}">
                  <a16:creationId xmlns:a16="http://schemas.microsoft.com/office/drawing/2014/main" id="{7926FAA8-9104-4CBB-B640-13EAB12F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1293" y="2038342"/>
              <a:ext cx="14003226" cy="120644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118E1D-1852-4A8F-8F43-B3AF654A3A3B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34" name="그림 3">
                <a:extLst>
                  <a:ext uri="{FF2B5EF4-FFF2-40B4-BE49-F238E27FC236}">
                    <a16:creationId xmlns:a16="http://schemas.microsoft.com/office/drawing/2014/main" id="{0D8AD375-5AC0-4468-BFF0-0E1B6CC7A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35" name="직사각형 6">
                <a:extLst>
                  <a:ext uri="{FF2B5EF4-FFF2-40B4-BE49-F238E27FC236}">
                    <a16:creationId xmlns:a16="http://schemas.microsoft.com/office/drawing/2014/main" id="{A990E46F-279C-4671-B25E-BF010B23A6F3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B432D4-B9D7-44BA-BC5D-5A6A2502E5EB}"/>
                </a:ext>
              </a:extLst>
            </p:cNvPr>
            <p:cNvSpPr txBox="1"/>
            <p:nvPr/>
          </p:nvSpPr>
          <p:spPr>
            <a:xfrm>
              <a:off x="1712169" y="2264538"/>
              <a:ext cx="103691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Melakukan penyesuaian terhadap ketentuan dan SOP mengenai Penanganan benturan kepentingan pada masing-masing unitnya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833D3B6-5EF8-4B78-8096-AAA23FA2AAB5}"/>
              </a:ext>
            </a:extLst>
          </p:cNvPr>
          <p:cNvSpPr txBox="1"/>
          <p:nvPr/>
        </p:nvSpPr>
        <p:spPr>
          <a:xfrm>
            <a:off x="357351" y="1128068"/>
            <a:ext cx="11312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Setiap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Pimpinan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UEI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wajib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memberikan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teladan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dalam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menghindari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dan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melakukan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penanganan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potensi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secara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berkesinambungan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pada masing-masing UE I”</a:t>
            </a:r>
            <a:endParaRPr lang="en-US" sz="2000" b="1" i="1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4E8CADC-00B7-42D4-97B5-772E0934C28E}"/>
              </a:ext>
            </a:extLst>
          </p:cNvPr>
          <p:cNvGrpSpPr/>
          <p:nvPr/>
        </p:nvGrpSpPr>
        <p:grpSpPr>
          <a:xfrm>
            <a:off x="212733" y="3117997"/>
            <a:ext cx="12667732" cy="1310151"/>
            <a:chOff x="-452772" y="1996249"/>
            <a:chExt cx="13433147" cy="1310151"/>
          </a:xfrm>
        </p:grpSpPr>
        <p:pic>
          <p:nvPicPr>
            <p:cNvPr id="42" name="그림 4">
              <a:extLst>
                <a:ext uri="{FF2B5EF4-FFF2-40B4-BE49-F238E27FC236}">
                  <a16:creationId xmlns:a16="http://schemas.microsoft.com/office/drawing/2014/main" id="{1FD7ACCC-24A5-45D4-8C7A-F7ADA429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2772" y="2038342"/>
              <a:ext cx="13433147" cy="1206448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9E49BE-7CEA-428A-BE85-6E1DC97937CA}"/>
                </a:ext>
              </a:extLst>
            </p:cNvPr>
            <p:cNvGrpSpPr/>
            <p:nvPr/>
          </p:nvGrpSpPr>
          <p:grpSpPr>
            <a:xfrm>
              <a:off x="427453" y="1996249"/>
              <a:ext cx="1532823" cy="1310151"/>
              <a:chOff x="489414" y="2452229"/>
              <a:chExt cx="1532823" cy="1310151"/>
            </a:xfrm>
          </p:grpSpPr>
          <p:pic>
            <p:nvPicPr>
              <p:cNvPr id="45" name="그림 3">
                <a:extLst>
                  <a:ext uri="{FF2B5EF4-FFF2-40B4-BE49-F238E27FC236}">
                    <a16:creationId xmlns:a16="http://schemas.microsoft.com/office/drawing/2014/main" id="{ED421D55-1D10-4D05-9FCF-9EFF8A9CA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45222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46" name="직사각형 6">
                <a:extLst>
                  <a:ext uri="{FF2B5EF4-FFF2-40B4-BE49-F238E27FC236}">
                    <a16:creationId xmlns:a16="http://schemas.microsoft.com/office/drawing/2014/main" id="{69C973B8-FCA3-43D1-89A3-DA36C916DED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372F3E-BDC0-41F9-A588-76B90905D3F2}"/>
                </a:ext>
              </a:extLst>
            </p:cNvPr>
            <p:cNvSpPr txBox="1"/>
            <p:nvPr/>
          </p:nvSpPr>
          <p:spPr>
            <a:xfrm>
              <a:off x="1712171" y="2264538"/>
              <a:ext cx="98904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Menyusun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situasi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Benturan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Kepentingan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yang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lebih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rinci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sesuai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dengan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probis</a:t>
              </a:r>
              <a:r>
                <a:rPr lang="en-US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 pada masing-masing </a:t>
              </a:r>
              <a:r>
                <a:rPr lang="en-US" altLang="ko-KR" sz="2000" dirty="0" err="1">
                  <a:solidFill>
                    <a:schemeClr val="tx2"/>
                  </a:solidFill>
                  <a:latin typeface="Bariol" panose="02000506040000020003" pitchFamily="50" charset="0"/>
                </a:rPr>
                <a:t>unitnya</a:t>
              </a:r>
              <a:endParaRPr lang="en-US" altLang="ko-KR" sz="2000" dirty="0">
                <a:solidFill>
                  <a:schemeClr val="tx2"/>
                </a:solidFill>
                <a:latin typeface="Bariol" panose="02000506040000020003" pitchFamily="50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0B74F98-237C-4023-8941-C563C5C8DEE3}"/>
              </a:ext>
            </a:extLst>
          </p:cNvPr>
          <p:cNvGrpSpPr/>
          <p:nvPr/>
        </p:nvGrpSpPr>
        <p:grpSpPr>
          <a:xfrm>
            <a:off x="327033" y="4169718"/>
            <a:ext cx="12467482" cy="1613862"/>
            <a:chOff x="-301175" y="2038342"/>
            <a:chExt cx="12467482" cy="1613862"/>
          </a:xfrm>
        </p:grpSpPr>
        <p:pic>
          <p:nvPicPr>
            <p:cNvPr id="49" name="그림 4">
              <a:extLst>
                <a:ext uri="{FF2B5EF4-FFF2-40B4-BE49-F238E27FC236}">
                  <a16:creationId xmlns:a16="http://schemas.microsoft.com/office/drawing/2014/main" id="{0BFBFBAF-25B1-4CE2-B1DC-92A873C4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01175" y="2038342"/>
              <a:ext cx="12467482" cy="1613862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273675C-94EB-4DD5-9811-AE38EE5E161C}"/>
                </a:ext>
              </a:extLst>
            </p:cNvPr>
            <p:cNvGrpSpPr/>
            <p:nvPr/>
          </p:nvGrpSpPr>
          <p:grpSpPr>
            <a:xfrm>
              <a:off x="427453" y="2064913"/>
              <a:ext cx="1532823" cy="1492947"/>
              <a:chOff x="489414" y="2520893"/>
              <a:chExt cx="1532823" cy="1492947"/>
            </a:xfrm>
          </p:grpSpPr>
          <p:pic>
            <p:nvPicPr>
              <p:cNvPr id="52" name="그림 3">
                <a:extLst>
                  <a:ext uri="{FF2B5EF4-FFF2-40B4-BE49-F238E27FC236}">
                    <a16:creationId xmlns:a16="http://schemas.microsoft.com/office/drawing/2014/main" id="{6FB7EAF0-07DC-4ABA-8F5E-DC5224DF9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23" b="6605"/>
              <a:stretch/>
            </p:blipFill>
            <p:spPr>
              <a:xfrm>
                <a:off x="489414" y="2703689"/>
                <a:ext cx="1532823" cy="1310151"/>
              </a:xfrm>
              <a:prstGeom prst="rect">
                <a:avLst/>
              </a:prstGeom>
            </p:spPr>
          </p:pic>
          <p:sp>
            <p:nvSpPr>
              <p:cNvPr id="53" name="직사각형 6">
                <a:extLst>
                  <a:ext uri="{FF2B5EF4-FFF2-40B4-BE49-F238E27FC236}">
                    <a16:creationId xmlns:a16="http://schemas.microsoft.com/office/drawing/2014/main" id="{079E3DD6-F11F-43B5-9FBC-490212165576}"/>
                  </a:ext>
                </a:extLst>
              </p:cNvPr>
              <p:cNvSpPr/>
              <p:nvPr/>
            </p:nvSpPr>
            <p:spPr>
              <a:xfrm>
                <a:off x="695731" y="2520893"/>
                <a:ext cx="1033102" cy="646331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algn="ctr"/>
                <a:endParaRPr lang="ko-KR" altLang="en-US" sz="3600" dirty="0">
                  <a:solidFill>
                    <a:srgbClr val="F15A24"/>
                  </a:solidFill>
                  <a:latin typeface="Bariol" panose="02000506040000020003" pitchFamily="50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2CB2F6-C4EE-409F-B590-8BA4649364F0}"/>
                </a:ext>
              </a:extLst>
            </p:cNvPr>
            <p:cNvSpPr txBox="1"/>
            <p:nvPr/>
          </p:nvSpPr>
          <p:spPr>
            <a:xfrm>
              <a:off x="1712169" y="2349844"/>
              <a:ext cx="90432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altLang="ko-KR" sz="2000" dirty="0">
                  <a:solidFill>
                    <a:schemeClr val="tx2"/>
                  </a:solidFill>
                  <a:latin typeface="Bariol" panose="02000506040000020003" pitchFamily="50" charset="0"/>
                </a:rPr>
                <a:t>Pimpinan BUMN dan lembaga non BUMN (sui generis) di bawah pembinaan dan pengawasan Kemenkeu menetapkan ketentuan mengenai penanganan benturan kepentingan pada masing-masing unitnya</a:t>
              </a:r>
              <a:endParaRPr lang="en-US" altLang="ko-KR" sz="2000" dirty="0">
                <a:solidFill>
                  <a:schemeClr val="tx2"/>
                </a:solidFill>
                <a:latin typeface="Bariol" panose="02000506040000020003" pitchFamily="50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B4B0766-21A9-4ADE-843F-F39BC12BF0A2}"/>
              </a:ext>
            </a:extLst>
          </p:cNvPr>
          <p:cNvSpPr txBox="1"/>
          <p:nvPr/>
        </p:nvSpPr>
        <p:spPr>
          <a:xfrm>
            <a:off x="900433" y="5831842"/>
            <a:ext cx="1040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Ketentuan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KMK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ini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berlaku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mutadis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mutandis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ketentuan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mengenai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Pedoman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Penanganan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pada Unit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Organisasi</a:t>
            </a:r>
            <a:r>
              <a:rPr lang="en-US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non </a:t>
            </a:r>
            <a:r>
              <a:rPr lang="en-US" sz="2000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Eselon</a:t>
            </a:r>
            <a:endParaRPr lang="en-US" sz="2000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pic>
        <p:nvPicPr>
          <p:cNvPr id="3" name="Graphic 2" descr="Open book with solid fill">
            <a:extLst>
              <a:ext uri="{FF2B5EF4-FFF2-40B4-BE49-F238E27FC236}">
                <a16:creationId xmlns:a16="http://schemas.microsoft.com/office/drawing/2014/main" id="{829B03B5-227D-43E7-90F2-5FB7A51F9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4269" y="2266992"/>
            <a:ext cx="556372" cy="556372"/>
          </a:xfrm>
          <a:prstGeom prst="rect">
            <a:avLst/>
          </a:prstGeom>
        </p:spPr>
      </p:pic>
      <p:pic>
        <p:nvPicPr>
          <p:cNvPr id="5" name="Graphic 4" descr="Playbook with solid fill">
            <a:extLst>
              <a:ext uri="{FF2B5EF4-FFF2-40B4-BE49-F238E27FC236}">
                <a16:creationId xmlns:a16="http://schemas.microsoft.com/office/drawing/2014/main" id="{05162B8D-D79D-4DC8-8AF5-ED0D26286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2965" y="3478805"/>
            <a:ext cx="570000" cy="570000"/>
          </a:xfrm>
          <a:prstGeom prst="rect">
            <a:avLst/>
          </a:prstGeom>
        </p:spPr>
      </p:pic>
      <p:pic>
        <p:nvPicPr>
          <p:cNvPr id="47" name="Graphic 9" descr="Person with idea">
            <a:extLst>
              <a:ext uri="{FF2B5EF4-FFF2-40B4-BE49-F238E27FC236}">
                <a16:creationId xmlns:a16="http://schemas.microsoft.com/office/drawing/2014/main" id="{4E8BBB52-0D36-4BF7-9E3A-ABC081473686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509603" y="4703264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4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 descr="Gavel with solid fill">
            <a:extLst>
              <a:ext uri="{FF2B5EF4-FFF2-40B4-BE49-F238E27FC236}">
                <a16:creationId xmlns:a16="http://schemas.microsoft.com/office/drawing/2014/main" id="{5ADD649C-F6FD-4125-9EF9-CADCA1655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782" y="-9794"/>
            <a:ext cx="1152810" cy="1152810"/>
          </a:xfrm>
          <a:prstGeom prst="rect">
            <a:avLst/>
          </a:prstGeom>
        </p:spPr>
      </p:pic>
      <p:sp>
        <p:nvSpPr>
          <p:cNvPr id="1048943" name="Title 1"/>
          <p:cNvSpPr>
            <a:spLocks noGrp="1"/>
          </p:cNvSpPr>
          <p:nvPr>
            <p:ph type="title"/>
          </p:nvPr>
        </p:nvSpPr>
        <p:spPr>
          <a:xfrm>
            <a:off x="5276757" y="115762"/>
            <a:ext cx="3650427" cy="898576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tx2"/>
                </a:solidFill>
              </a:rPr>
              <a:t>Sanksi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(DIKTUM KETIGAPULUHDUA)</a:t>
            </a:r>
            <a:endParaRPr lang="en-ID" dirty="0">
              <a:solidFill>
                <a:schemeClr val="tx2"/>
              </a:solidFill>
            </a:endParaRPr>
          </a:p>
        </p:txBody>
      </p:sp>
      <p:pic>
        <p:nvPicPr>
          <p:cNvPr id="27" name="Picture 26" descr="A picture containing sitting, dark, table, large&#10;&#10;Description automatically generated">
            <a:extLst>
              <a:ext uri="{FF2B5EF4-FFF2-40B4-BE49-F238E27FC236}">
                <a16:creationId xmlns:a16="http://schemas.microsoft.com/office/drawing/2014/main" id="{C13E6AB8-A2A4-4F5E-AFE1-627EF3D6F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4" b="37589"/>
          <a:stretch/>
        </p:blipFill>
        <p:spPr>
          <a:xfrm rot="10800000">
            <a:off x="3409950" y="1774601"/>
            <a:ext cx="8263702" cy="2172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A4AE2A-BDA5-4DF3-8639-2DE5CAAF7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5" b="38425"/>
          <a:stretch/>
        </p:blipFill>
        <p:spPr>
          <a:xfrm>
            <a:off x="1000948" y="3495121"/>
            <a:ext cx="7241352" cy="16466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3447FB-669E-4948-8EAF-522162D60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1" b="41091"/>
          <a:stretch/>
        </p:blipFill>
        <p:spPr>
          <a:xfrm>
            <a:off x="48448" y="1328972"/>
            <a:ext cx="6858000" cy="12548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8B834E-3EB3-4BF5-ACF2-8836C9E9119D}"/>
              </a:ext>
            </a:extLst>
          </p:cNvPr>
          <p:cNvSpPr txBox="1"/>
          <p:nvPr/>
        </p:nvSpPr>
        <p:spPr>
          <a:xfrm>
            <a:off x="484691" y="1328972"/>
            <a:ext cx="1223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F0F3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19CD00-F012-451F-9419-874B1A74D432}"/>
              </a:ext>
            </a:extLst>
          </p:cNvPr>
          <p:cNvSpPr txBox="1"/>
          <p:nvPr/>
        </p:nvSpPr>
        <p:spPr>
          <a:xfrm>
            <a:off x="10151844" y="1962600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F5F8F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08476B-09B0-4892-B186-CE0DC8DD17F0}"/>
              </a:ext>
            </a:extLst>
          </p:cNvPr>
          <p:cNvSpPr txBox="1"/>
          <p:nvPr/>
        </p:nvSpPr>
        <p:spPr>
          <a:xfrm>
            <a:off x="1434009" y="3572066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EFF2F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958406-506C-4746-B975-9BDEF142F781}"/>
              </a:ext>
            </a:extLst>
          </p:cNvPr>
          <p:cNvSpPr txBox="1"/>
          <p:nvPr/>
        </p:nvSpPr>
        <p:spPr>
          <a:xfrm>
            <a:off x="1708103" y="1663990"/>
            <a:ext cx="265658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F0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melakukan pelanggaran atas larangan pada Diktum KELIMA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D7E95-AA44-4A52-B6A7-42D083E9DA72}"/>
              </a:ext>
            </a:extLst>
          </p:cNvPr>
          <p:cNvSpPr txBox="1"/>
          <p:nvPr/>
        </p:nvSpPr>
        <p:spPr>
          <a:xfrm>
            <a:off x="4832350" y="2467292"/>
            <a:ext cx="5099097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F5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tidak membuat dan/atau melakukan pemuthakiran Deklarasi Data Pegawai; tidak melakukan analisis; tidak membuat dan/atau menyampaikan Deklarasi Benturan Kepentingan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B2DEA5-9439-44D0-BF93-62BE497F3730}"/>
              </a:ext>
            </a:extLst>
          </p:cNvPr>
          <p:cNvSpPr txBox="1"/>
          <p:nvPr/>
        </p:nvSpPr>
        <p:spPr>
          <a:xfrm>
            <a:off x="2840241" y="3777696"/>
            <a:ext cx="4117787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EF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menyampaikan Deklarasi dan/atau melakukan analisis potensi dengan tidak benar, tidak lengkap, dan/atau tidak dapat dipertanggungjawabkan</a:t>
            </a:r>
          </a:p>
        </p:txBody>
      </p:sp>
      <p:sp>
        <p:nvSpPr>
          <p:cNvPr id="36" name="Rectangle: Rounded Corners 11">
            <a:extLst>
              <a:ext uri="{FF2B5EF4-FFF2-40B4-BE49-F238E27FC236}">
                <a16:creationId xmlns:a16="http://schemas.microsoft.com/office/drawing/2014/main" id="{62FD3604-AF7A-4AC9-AEA3-A91F8561BD3F}"/>
              </a:ext>
            </a:extLst>
          </p:cNvPr>
          <p:cNvSpPr/>
          <p:nvPr/>
        </p:nvSpPr>
        <p:spPr>
          <a:xfrm>
            <a:off x="213755" y="5263816"/>
            <a:ext cx="11751649" cy="1130968"/>
          </a:xfrm>
          <a:prstGeom prst="roundRect">
            <a:avLst/>
          </a:prstGeom>
          <a:noFill/>
          <a:ln w="571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sv-SE" sz="2400" dirty="0">
                <a:solidFill>
                  <a:schemeClr val="tx2"/>
                </a:solidFill>
              </a:rPr>
              <a:t>dikenakan </a:t>
            </a:r>
            <a:r>
              <a:rPr lang="sv-SE" sz="2400" b="1" dirty="0">
                <a:solidFill>
                  <a:schemeClr val="tx2"/>
                </a:solidFill>
              </a:rPr>
              <a:t>sanksi kode etik </a:t>
            </a:r>
            <a:r>
              <a:rPr lang="sv-SE" sz="2400" dirty="0">
                <a:solidFill>
                  <a:schemeClr val="tx2"/>
                </a:solidFill>
              </a:rPr>
              <a:t>atau </a:t>
            </a:r>
            <a:r>
              <a:rPr lang="sv-SE" sz="2400" b="1" dirty="0">
                <a:solidFill>
                  <a:schemeClr val="tx2"/>
                </a:solidFill>
              </a:rPr>
              <a:t>disiplin pegawai </a:t>
            </a:r>
            <a:r>
              <a:rPr lang="sv-SE" sz="2400" dirty="0">
                <a:solidFill>
                  <a:schemeClr val="tx2"/>
                </a:solidFill>
              </a:rPr>
              <a:t>sesuai dengan ketentuan peraturan perundangundangan dan/atau ketentuan yang berlaku di lingkungan Kementerian Keuangan</a:t>
            </a:r>
          </a:p>
        </p:txBody>
      </p:sp>
    </p:spTree>
    <p:extLst>
      <p:ext uri="{BB962C8B-B14F-4D97-AF65-F5344CB8AC3E}">
        <p14:creationId xmlns:p14="http://schemas.microsoft.com/office/powerpoint/2010/main" val="326390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3" name="Title 1"/>
          <p:cNvSpPr>
            <a:spLocks noGrp="1"/>
          </p:cNvSpPr>
          <p:nvPr>
            <p:ph type="title"/>
          </p:nvPr>
        </p:nvSpPr>
        <p:spPr>
          <a:xfrm>
            <a:off x="1545673" y="62192"/>
            <a:ext cx="9100654" cy="898576"/>
          </a:xfrm>
        </p:spPr>
        <p:txBody>
          <a:bodyPr>
            <a:normAutofit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Pelanggaran</a:t>
            </a:r>
            <a:r>
              <a:rPr lang="en-US" dirty="0"/>
              <a:t> </a:t>
            </a:r>
            <a:r>
              <a:rPr lang="en-US" dirty="0" err="1"/>
              <a:t>Benturan</a:t>
            </a:r>
            <a:r>
              <a:rPr lang="en-US" dirty="0"/>
              <a:t> </a:t>
            </a:r>
            <a:r>
              <a:rPr lang="en-US" dirty="0" err="1"/>
              <a:t>Kepentingan</a:t>
            </a:r>
            <a:br>
              <a:rPr lang="en-US" dirty="0"/>
            </a:br>
            <a:r>
              <a:rPr lang="en-US" sz="1800" dirty="0"/>
              <a:t>(DIKTUM KETIGAPULUHSATU S.D. KETIGAPULUHEMPAT)</a:t>
            </a:r>
            <a:endParaRPr lang="en-ID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CC90BC-0C06-42E8-A1D3-563E0BEAB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43601" y="254774"/>
            <a:ext cx="3673530" cy="3673530"/>
          </a:xfrm>
          <a:prstGeom prst="rect">
            <a:avLst/>
          </a:prstGeom>
        </p:spPr>
      </p:pic>
      <p:pic>
        <p:nvPicPr>
          <p:cNvPr id="33" name="Picture 32" descr="A picture containing sitting, dark, piece, cake&#10;&#10;Description automatically generated">
            <a:extLst>
              <a:ext uri="{FF2B5EF4-FFF2-40B4-BE49-F238E27FC236}">
                <a16:creationId xmlns:a16="http://schemas.microsoft.com/office/drawing/2014/main" id="{25B4FF69-EA58-4F8D-A03D-78983A370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7018" y="401867"/>
            <a:ext cx="3673530" cy="36735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757FCA-2EF7-4056-909B-881FB2AF5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73522" y="2994840"/>
            <a:ext cx="3673530" cy="367353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FF3A817-BAD4-4F9F-895A-A0180FF3B948}"/>
              </a:ext>
            </a:extLst>
          </p:cNvPr>
          <p:cNvSpPr/>
          <p:nvPr/>
        </p:nvSpPr>
        <p:spPr>
          <a:xfrm>
            <a:off x="1161719" y="1263877"/>
            <a:ext cx="4384422" cy="509308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787AAA-B543-4496-9ED0-97D2100EC493}"/>
              </a:ext>
            </a:extLst>
          </p:cNvPr>
          <p:cNvSpPr/>
          <p:nvPr/>
        </p:nvSpPr>
        <p:spPr>
          <a:xfrm>
            <a:off x="6858679" y="1628235"/>
            <a:ext cx="5178833" cy="136660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941EE3-66A2-4B9F-BC18-F8650F6CF19D}"/>
              </a:ext>
            </a:extLst>
          </p:cNvPr>
          <p:cNvSpPr txBox="1"/>
          <p:nvPr/>
        </p:nvSpPr>
        <p:spPr>
          <a:xfrm>
            <a:off x="5923183" y="424272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9B664D-1ED5-45DF-B23A-65F468575531}"/>
              </a:ext>
            </a:extLst>
          </p:cNvPr>
          <p:cNvSpPr txBox="1"/>
          <p:nvPr/>
        </p:nvSpPr>
        <p:spPr>
          <a:xfrm>
            <a:off x="6007436" y="164975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86C358-1572-401B-B7D5-595DFE24E016}"/>
              </a:ext>
            </a:extLst>
          </p:cNvPr>
          <p:cNvSpPr txBox="1"/>
          <p:nvPr/>
        </p:nvSpPr>
        <p:spPr>
          <a:xfrm>
            <a:off x="316817" y="150266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527F3-4DB9-414C-8C02-473DA1C99F23}"/>
              </a:ext>
            </a:extLst>
          </p:cNvPr>
          <p:cNvSpPr txBox="1"/>
          <p:nvPr/>
        </p:nvSpPr>
        <p:spPr>
          <a:xfrm>
            <a:off x="1230979" y="1263877"/>
            <a:ext cx="4186344" cy="501675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n-ID" sz="1600" b="1" dirty="0" err="1">
                <a:solidFill>
                  <a:srgbClr val="003465"/>
                </a:solidFill>
              </a:rPr>
              <a:t>Pegawai</a:t>
            </a:r>
            <a:r>
              <a:rPr lang="en-ID" sz="1600" b="1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memberikan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informasi</a:t>
            </a:r>
            <a:r>
              <a:rPr lang="en-ID" sz="1600" dirty="0">
                <a:solidFill>
                  <a:srgbClr val="003465"/>
                </a:solidFill>
              </a:rPr>
              <a:t> yang </a:t>
            </a:r>
            <a:r>
              <a:rPr lang="en-ID" sz="1600" dirty="0" err="1">
                <a:solidFill>
                  <a:srgbClr val="003465"/>
                </a:solidFill>
              </a:rPr>
              <a:t>sifatnya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rahasia</a:t>
            </a:r>
            <a:r>
              <a:rPr lang="en-ID" sz="1600" dirty="0">
                <a:solidFill>
                  <a:srgbClr val="003465"/>
                </a:solidFill>
              </a:rPr>
              <a:t> dan/</a:t>
            </a:r>
            <a:r>
              <a:rPr lang="en-ID" sz="1600" dirty="0" err="1">
                <a:solidFill>
                  <a:srgbClr val="003465"/>
                </a:solidFill>
              </a:rPr>
              <a:t>atau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terbatas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kepada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pihak</a:t>
            </a:r>
            <a:r>
              <a:rPr lang="en-ID" sz="1600" dirty="0">
                <a:solidFill>
                  <a:srgbClr val="003465"/>
                </a:solidFill>
              </a:rPr>
              <a:t> yang </a:t>
            </a:r>
            <a:r>
              <a:rPr lang="en-ID" sz="1600" dirty="0" err="1">
                <a:solidFill>
                  <a:srgbClr val="003465"/>
                </a:solidFill>
              </a:rPr>
              <a:t>memiliki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hubungan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keluarga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atau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afiliasi</a:t>
            </a:r>
            <a:r>
              <a:rPr lang="en-ID" sz="1600" dirty="0">
                <a:solidFill>
                  <a:srgbClr val="003465"/>
                </a:solidFill>
              </a:rPr>
              <a:t> </a:t>
            </a:r>
            <a:r>
              <a:rPr lang="en-ID" sz="1600" dirty="0" err="1">
                <a:solidFill>
                  <a:srgbClr val="003465"/>
                </a:solidFill>
              </a:rPr>
              <a:t>lainnya</a:t>
            </a:r>
            <a:r>
              <a:rPr lang="en-ID" sz="1600" dirty="0">
                <a:solidFill>
                  <a:srgbClr val="003465"/>
                </a:solidFill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sv-SE" sz="1600" b="1" dirty="0">
                <a:solidFill>
                  <a:srgbClr val="003465"/>
                </a:solidFill>
              </a:rPr>
              <a:t>Pegawai</a:t>
            </a:r>
            <a:r>
              <a:rPr lang="sv-SE" sz="1600" dirty="0">
                <a:solidFill>
                  <a:srgbClr val="003465"/>
                </a:solidFill>
              </a:rPr>
              <a:t> membuat keputusan atau melakukan tindakan secara tidak objektif karena pernah menerima uang/barang/fasilitas/akomodasi dari pihak yang diawasi/dilayani.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sv-SE" sz="1600" b="1" dirty="0">
                <a:solidFill>
                  <a:srgbClr val="003465"/>
                </a:solidFill>
              </a:rPr>
              <a:t>Pegawai </a:t>
            </a:r>
            <a:r>
              <a:rPr lang="sv-SE" sz="1600" dirty="0">
                <a:solidFill>
                  <a:srgbClr val="003465"/>
                </a:solidFill>
              </a:rPr>
              <a:t>memenangkan penyedia barang/jasa dan/atau memberikan manfaat lainnya yang dapat mengganggu independensi dalam pengadaan barang/jasa karena memiliki hubungan keluarga atau hubungan afiliasi lainnya dengan penyedia barang/jasa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sv-SE" sz="1600" b="1" dirty="0">
                <a:solidFill>
                  <a:srgbClr val="003465"/>
                </a:solidFill>
              </a:rPr>
              <a:t>Pegawai</a:t>
            </a:r>
            <a:r>
              <a:rPr lang="sv-SE" sz="1600" dirty="0">
                <a:solidFill>
                  <a:srgbClr val="003465"/>
                </a:solidFill>
              </a:rPr>
              <a:t> melakukan intervensi atas pengawasan/pelayanan yang dilakukan baik secara psikologis maupun teknis pelaksanaannya karena memiliki hubungan keluarga/afiliasi dengan pihak yang diawasi/dilayani.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975E2B-A126-4936-9E71-4CFE58B02F26}"/>
              </a:ext>
            </a:extLst>
          </p:cNvPr>
          <p:cNvGrpSpPr/>
          <p:nvPr/>
        </p:nvGrpSpPr>
        <p:grpSpPr>
          <a:xfrm>
            <a:off x="6994748" y="1610808"/>
            <a:ext cx="4955083" cy="1259098"/>
            <a:chOff x="8854360" y="1197126"/>
            <a:chExt cx="3951420" cy="13717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A5BD5C-1484-4372-8D51-4B716FFB22FA}"/>
                </a:ext>
              </a:extLst>
            </p:cNvPr>
            <p:cNvSpPr txBox="1"/>
            <p:nvPr/>
          </p:nvSpPr>
          <p:spPr>
            <a:xfrm>
              <a:off x="8876222" y="1197126"/>
              <a:ext cx="3107645" cy="43088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Pemeriksaan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10F35A0-015C-44E1-8872-387E35B806BC}"/>
                </a:ext>
              </a:extLst>
            </p:cNvPr>
            <p:cNvSpPr txBox="1"/>
            <p:nvPr/>
          </p:nvSpPr>
          <p:spPr>
            <a:xfrm>
              <a:off x="8854360" y="1529405"/>
              <a:ext cx="3951420" cy="103946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lvl="0" algn="just"/>
              <a:r>
                <a:rPr lang="sv-SE" sz="1400" dirty="0">
                  <a:solidFill>
                    <a:srgbClr val="003465"/>
                  </a:solidFill>
                </a:rPr>
                <a:t>Proses pemeriksaan atas dugaan pelanggaran kode etik atau disiplin Pegawai yang berkaitan dengan adanya benturan kepentingan dilaksanakan sesuai dengan ketentuan peraturan perundang-undangan dan/atau ketentuan mengenai kode etik atau disiplin PNS</a:t>
              </a:r>
            </a:p>
          </p:txBody>
        </p:sp>
      </p:grpSp>
      <p:pic>
        <p:nvPicPr>
          <p:cNvPr id="52" name="Graphic 51" descr="Gears">
            <a:extLst>
              <a:ext uri="{FF2B5EF4-FFF2-40B4-BE49-F238E27FC236}">
                <a16:creationId xmlns:a16="http://schemas.microsoft.com/office/drawing/2014/main" id="{862B879A-268A-4DD4-AA77-1F1354CE6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3297" y="4258288"/>
            <a:ext cx="553659" cy="55365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351DD9D-52BE-41D9-92A7-DFDA927728F4}"/>
              </a:ext>
            </a:extLst>
          </p:cNvPr>
          <p:cNvSpPr/>
          <p:nvPr/>
        </p:nvSpPr>
        <p:spPr>
          <a:xfrm>
            <a:off x="6833605" y="4251540"/>
            <a:ext cx="5203907" cy="136660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B11E56D-26F9-47EE-9A96-0C1AF7729DB0}"/>
              </a:ext>
            </a:extLst>
          </p:cNvPr>
          <p:cNvGrpSpPr/>
          <p:nvPr/>
        </p:nvGrpSpPr>
        <p:grpSpPr>
          <a:xfrm>
            <a:off x="6969675" y="4198728"/>
            <a:ext cx="4980158" cy="1294484"/>
            <a:chOff x="8854361" y="1158575"/>
            <a:chExt cx="3971416" cy="14103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5E02BE5-D19A-4858-BCDE-77B178ED8C40}"/>
                </a:ext>
              </a:extLst>
            </p:cNvPr>
            <p:cNvSpPr txBox="1"/>
            <p:nvPr/>
          </p:nvSpPr>
          <p:spPr>
            <a:xfrm>
              <a:off x="8876222" y="1158575"/>
              <a:ext cx="3107645" cy="4694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Evaluasi Keputusan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CEBE09-BC77-4AFE-B52C-F133361EBB98}"/>
                </a:ext>
              </a:extLst>
            </p:cNvPr>
            <p:cNvSpPr txBox="1"/>
            <p:nvPr/>
          </p:nvSpPr>
          <p:spPr>
            <a:xfrm>
              <a:off x="8854361" y="1529405"/>
              <a:ext cx="3971416" cy="103947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lvl="0" algn="just"/>
              <a:r>
                <a:rPr lang="sv-SE" sz="1400" dirty="0">
                  <a:solidFill>
                    <a:srgbClr val="003465"/>
                  </a:solidFill>
                </a:rPr>
                <a:t>Penyelesaian atas kebijakan, keputusan, dan/atau tindakan yang dilakukan oleh Pegawai yang dilatarbelakangi adanya Benturan Kepentingan dilaksanakan sesuai ketentuan peraturan perundang-undangan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79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57" y="42221"/>
            <a:ext cx="7155516" cy="898576"/>
          </a:xfrm>
        </p:spPr>
        <p:txBody>
          <a:bodyPr>
            <a:normAutofit/>
          </a:bodyPr>
          <a:lstStyle/>
          <a:p>
            <a:r>
              <a:rPr lang="en-US" sz="3200" dirty="0" err="1"/>
              <a:t>Pemberlakuan</a:t>
            </a:r>
            <a:br>
              <a:rPr lang="en-US" sz="3200" dirty="0"/>
            </a:br>
            <a:r>
              <a:rPr lang="en-US" sz="1800" dirty="0"/>
              <a:t>(DIKTUM KETIGAPULUHDELAPAN </a:t>
            </a:r>
            <a:r>
              <a:rPr lang="en-US" sz="1800" dirty="0" err="1"/>
              <a:t>s.d.</a:t>
            </a:r>
            <a:r>
              <a:rPr lang="en-US" sz="1800" dirty="0"/>
              <a:t> KETIGAPULUHSEMBILAN)</a:t>
            </a:r>
            <a:endParaRPr lang="en-ID" sz="3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33D3B6-5EF8-4B78-8096-AAA23FA2AAB5}"/>
              </a:ext>
            </a:extLst>
          </p:cNvPr>
          <p:cNvSpPr txBox="1"/>
          <p:nvPr/>
        </p:nvSpPr>
        <p:spPr>
          <a:xfrm>
            <a:off x="439921" y="1487762"/>
            <a:ext cx="1131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“Pada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saat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Keputusan Menteri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ini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mulai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berlaku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ketentuan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mengatur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mengenai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penanganan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lingkungan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Kementerian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Keuangan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dinyatakan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sah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dan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tetap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berlaku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sepanjang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bertentangan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dengan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Keputusan Menteri </a:t>
            </a:r>
            <a:r>
              <a:rPr lang="en-US" sz="2000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ini</a:t>
            </a:r>
            <a:r>
              <a:rPr lang="en-US" sz="2000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”</a:t>
            </a:r>
            <a:endParaRPr lang="en-US" sz="2000" b="1" i="1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5A23A6F-90C4-44D9-A8C6-C8CB259DB619}"/>
              </a:ext>
            </a:extLst>
          </p:cNvPr>
          <p:cNvSpPr txBox="1">
            <a:spLocks/>
          </p:cNvSpPr>
          <p:nvPr/>
        </p:nvSpPr>
        <p:spPr>
          <a:xfrm>
            <a:off x="2935261" y="4531897"/>
            <a:ext cx="6405085" cy="8985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4000" dirty="0"/>
              <a:t>1 April 2024</a:t>
            </a:r>
            <a:endParaRPr lang="en-ID" sz="4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A46BD0-3321-4502-9023-55C25FAECCB8}"/>
              </a:ext>
            </a:extLst>
          </p:cNvPr>
          <p:cNvCxnSpPr>
            <a:cxnSpLocks/>
          </p:cNvCxnSpPr>
          <p:nvPr/>
        </p:nvCxnSpPr>
        <p:spPr>
          <a:xfrm>
            <a:off x="592947" y="2684282"/>
            <a:ext cx="11089716" cy="0"/>
          </a:xfrm>
          <a:prstGeom prst="line">
            <a:avLst/>
          </a:prstGeom>
          <a:ln w="28575">
            <a:solidFill>
              <a:srgbClr val="003465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Graphic 6" descr="Daily calendar with solid fill">
            <a:extLst>
              <a:ext uri="{FF2B5EF4-FFF2-40B4-BE49-F238E27FC236}">
                <a16:creationId xmlns:a16="http://schemas.microsoft.com/office/drawing/2014/main" id="{8279CFD3-68A8-4BB3-A652-93AD1319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094" y="3044758"/>
            <a:ext cx="1303421" cy="13034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B3B96F-1D0A-4247-AD2E-45B1D4161FB2}"/>
              </a:ext>
            </a:extLst>
          </p:cNvPr>
          <p:cNvSpPr txBox="1"/>
          <p:nvPr/>
        </p:nvSpPr>
        <p:spPr>
          <a:xfrm>
            <a:off x="3380952" y="4182748"/>
            <a:ext cx="551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Keputusan Menteri ini mulai berlaku pada tanggal</a:t>
            </a:r>
            <a:endParaRPr lang="en-US" sz="2000" b="1" dirty="0">
              <a:solidFill>
                <a:srgbClr val="EC7C01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5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488031-B9B9-4BCD-822E-698C602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62192"/>
            <a:ext cx="9100654" cy="898576"/>
          </a:xfrm>
        </p:spPr>
        <p:txBody>
          <a:bodyPr>
            <a:normAutofit/>
          </a:bodyPr>
          <a:lstStyle/>
          <a:p>
            <a:r>
              <a:rPr lang="en-US" dirty="0" err="1"/>
              <a:t>Informasi</a:t>
            </a:r>
            <a:r>
              <a:rPr lang="en-US" dirty="0"/>
              <a:t> Lain</a:t>
            </a:r>
            <a:endParaRPr lang="en-ID" dirty="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FB5B1F8E-972B-4418-8223-7FF8BC41E406}"/>
              </a:ext>
            </a:extLst>
          </p:cNvPr>
          <p:cNvSpPr/>
          <p:nvPr/>
        </p:nvSpPr>
        <p:spPr>
          <a:xfrm>
            <a:off x="1510916" y="854530"/>
            <a:ext cx="1558935" cy="155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F7931F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C2068937-6469-4A36-8C28-934EF8CDDBCC}"/>
              </a:ext>
            </a:extLst>
          </p:cNvPr>
          <p:cNvSpPr/>
          <p:nvPr/>
        </p:nvSpPr>
        <p:spPr>
          <a:xfrm>
            <a:off x="1667789" y="1011403"/>
            <a:ext cx="8497079" cy="2370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463DBA-6D08-44FB-ACDA-71103623CA95}"/>
              </a:ext>
            </a:extLst>
          </p:cNvPr>
          <p:cNvGrpSpPr/>
          <p:nvPr/>
        </p:nvGrpSpPr>
        <p:grpSpPr>
          <a:xfrm>
            <a:off x="2290382" y="1106775"/>
            <a:ext cx="7694410" cy="2256141"/>
            <a:chOff x="1420787" y="2464284"/>
            <a:chExt cx="1766274" cy="18622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3AB0B1-AAE1-4D80-AA15-AB366EEDD97C}"/>
                </a:ext>
              </a:extLst>
            </p:cNvPr>
            <p:cNvSpPr txBox="1"/>
            <p:nvPr/>
          </p:nvSpPr>
          <p:spPr>
            <a:xfrm>
              <a:off x="1552048" y="2464284"/>
              <a:ext cx="1631782" cy="53347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Secara umum KMK 475 tahun 2023 telah sejalan dengan Draft Peraturan MenPANRB mengenai Pengelolaan Konflik Kepentingan antara lain: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A41107-9DE7-4EFD-998D-4C9B169FE33F}"/>
                </a:ext>
              </a:extLst>
            </p:cNvPr>
            <p:cNvSpPr txBox="1"/>
            <p:nvPr/>
          </p:nvSpPr>
          <p:spPr>
            <a:xfrm>
              <a:off x="1420787" y="3005496"/>
              <a:ext cx="1766274" cy="132098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Mengenal 2 jenis deklarasi yaitu deklarasi data pegawai (deklarasi potensial) dan deklarasi benturan kepentingan (deklarasi actual).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Hal yang dideklarasikan : hubungan keluarga, afiliasi, rangkap jabatan, hubungan bisnis, pekerjaan/ usaha lainnya.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Keputusan penanganan antara lain pembatasan wewenang, penarikan pegawai.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Pemanfaatan untuk manajemen.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Sanksi sesuai ketentuan perundang-undangan.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EB53B2-D9FC-44DE-AEC4-3E83233E91E0}"/>
              </a:ext>
            </a:extLst>
          </p:cNvPr>
          <p:cNvSpPr/>
          <p:nvPr/>
        </p:nvSpPr>
        <p:spPr>
          <a:xfrm>
            <a:off x="1667790" y="1011404"/>
            <a:ext cx="1308687" cy="1308687"/>
          </a:xfrm>
          <a:custGeom>
            <a:avLst/>
            <a:gdLst>
              <a:gd name="connsiteX0" fmla="*/ 207883 w 1308687"/>
              <a:gd name="connsiteY0" fmla="*/ 0 h 1308687"/>
              <a:gd name="connsiteX1" fmla="*/ 1308687 w 1308687"/>
              <a:gd name="connsiteY1" fmla="*/ 0 h 1308687"/>
              <a:gd name="connsiteX2" fmla="*/ 0 w 1308687"/>
              <a:gd name="connsiteY2" fmla="*/ 1308687 h 1308687"/>
              <a:gd name="connsiteX3" fmla="*/ 0 w 1308687"/>
              <a:gd name="connsiteY3" fmla="*/ 207881 h 1308687"/>
              <a:gd name="connsiteX4" fmla="*/ 207883 w 1308687"/>
              <a:gd name="connsiteY4" fmla="*/ 0 h 130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87" h="1308687">
                <a:moveTo>
                  <a:pt x="207883" y="0"/>
                </a:moveTo>
                <a:lnTo>
                  <a:pt x="1308687" y="0"/>
                </a:lnTo>
                <a:lnTo>
                  <a:pt x="0" y="1308687"/>
                </a:lnTo>
                <a:lnTo>
                  <a:pt x="0" y="207881"/>
                </a:lnTo>
                <a:cubicBezTo>
                  <a:pt x="0" y="92910"/>
                  <a:pt x="93312" y="0"/>
                  <a:pt x="207883" y="0"/>
                </a:cubicBezTo>
                <a:close/>
              </a:path>
            </a:pathLst>
          </a:custGeom>
          <a:solidFill>
            <a:sysClr val="windowText" lastClr="000000">
              <a:alpha val="24000"/>
            </a:sys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51410BB6-A8EB-408E-971D-7B3AEE30A53D}"/>
              </a:ext>
            </a:extLst>
          </p:cNvPr>
          <p:cNvSpPr/>
          <p:nvPr/>
        </p:nvSpPr>
        <p:spPr>
          <a:xfrm>
            <a:off x="1510916" y="854530"/>
            <a:ext cx="1558935" cy="155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4" name="Graphic 23" descr="Rocket">
            <a:extLst>
              <a:ext uri="{FF2B5EF4-FFF2-40B4-BE49-F238E27FC236}">
                <a16:creationId xmlns:a16="http://schemas.microsoft.com/office/drawing/2014/main" id="{5EA09041-3712-45A8-9095-C075BD90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551" y="1067009"/>
            <a:ext cx="623832" cy="623832"/>
          </a:xfrm>
          <a:prstGeom prst="rect">
            <a:avLst/>
          </a:prstGeom>
        </p:spPr>
      </p:pic>
      <p:sp>
        <p:nvSpPr>
          <p:cNvPr id="34" name="Shape">
            <a:extLst>
              <a:ext uri="{FF2B5EF4-FFF2-40B4-BE49-F238E27FC236}">
                <a16:creationId xmlns:a16="http://schemas.microsoft.com/office/drawing/2014/main" id="{F307746E-3503-4FCB-A586-B3C449D726BA}"/>
              </a:ext>
            </a:extLst>
          </p:cNvPr>
          <p:cNvSpPr/>
          <p:nvPr/>
        </p:nvSpPr>
        <p:spPr>
          <a:xfrm>
            <a:off x="1666551" y="3568212"/>
            <a:ext cx="1558935" cy="155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4CC1EF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0C8C9134-7BBA-4B59-B612-2BEF4852A26B}"/>
              </a:ext>
            </a:extLst>
          </p:cNvPr>
          <p:cNvSpPr/>
          <p:nvPr/>
        </p:nvSpPr>
        <p:spPr>
          <a:xfrm>
            <a:off x="1819504" y="3725086"/>
            <a:ext cx="8345364" cy="1836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66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66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33E92D0-8677-414D-907C-F0248BD85472}"/>
              </a:ext>
            </a:extLst>
          </p:cNvPr>
          <p:cNvSpPr/>
          <p:nvPr/>
        </p:nvSpPr>
        <p:spPr>
          <a:xfrm>
            <a:off x="1825588" y="3725086"/>
            <a:ext cx="1308687" cy="1308687"/>
          </a:xfrm>
          <a:custGeom>
            <a:avLst/>
            <a:gdLst>
              <a:gd name="connsiteX0" fmla="*/ 207883 w 1308687"/>
              <a:gd name="connsiteY0" fmla="*/ 0 h 1308687"/>
              <a:gd name="connsiteX1" fmla="*/ 1308687 w 1308687"/>
              <a:gd name="connsiteY1" fmla="*/ 0 h 1308687"/>
              <a:gd name="connsiteX2" fmla="*/ 0 w 1308687"/>
              <a:gd name="connsiteY2" fmla="*/ 1308687 h 1308687"/>
              <a:gd name="connsiteX3" fmla="*/ 0 w 1308687"/>
              <a:gd name="connsiteY3" fmla="*/ 207881 h 1308687"/>
              <a:gd name="connsiteX4" fmla="*/ 207883 w 1308687"/>
              <a:gd name="connsiteY4" fmla="*/ 0 h 130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87" h="1308687">
                <a:moveTo>
                  <a:pt x="207883" y="0"/>
                </a:moveTo>
                <a:lnTo>
                  <a:pt x="1308687" y="0"/>
                </a:lnTo>
                <a:lnTo>
                  <a:pt x="0" y="1308687"/>
                </a:lnTo>
                <a:lnTo>
                  <a:pt x="0" y="207881"/>
                </a:lnTo>
                <a:cubicBezTo>
                  <a:pt x="0" y="92910"/>
                  <a:pt x="93312" y="0"/>
                  <a:pt x="207883" y="0"/>
                </a:cubicBezTo>
                <a:close/>
              </a:path>
            </a:pathLst>
          </a:custGeom>
          <a:solidFill>
            <a:sysClr val="windowText" lastClr="000000">
              <a:alpha val="24000"/>
            </a:sys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0" name="Shape">
            <a:extLst>
              <a:ext uri="{FF2B5EF4-FFF2-40B4-BE49-F238E27FC236}">
                <a16:creationId xmlns:a16="http://schemas.microsoft.com/office/drawing/2014/main" id="{602FEBB4-BCA5-4815-B4C2-09B4BE47127E}"/>
              </a:ext>
            </a:extLst>
          </p:cNvPr>
          <p:cNvSpPr/>
          <p:nvPr/>
        </p:nvSpPr>
        <p:spPr>
          <a:xfrm>
            <a:off x="1666551" y="3568212"/>
            <a:ext cx="1558935" cy="1558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80" y="0"/>
                </a:moveTo>
                <a:cubicBezTo>
                  <a:pt x="1293" y="0"/>
                  <a:pt x="0" y="1288"/>
                  <a:pt x="0" y="2880"/>
                </a:cubicBezTo>
                <a:lnTo>
                  <a:pt x="0" y="21600"/>
                </a:lnTo>
                <a:lnTo>
                  <a:pt x="21600" y="0"/>
                </a:lnTo>
                <a:lnTo>
                  <a:pt x="2880" y="0"/>
                </a:ln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41" name="Graphic 40" descr="Users">
            <a:extLst>
              <a:ext uri="{FF2B5EF4-FFF2-40B4-BE49-F238E27FC236}">
                <a16:creationId xmlns:a16="http://schemas.microsoft.com/office/drawing/2014/main" id="{F715F16C-5799-414D-BE21-CEB80C41D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503" y="3780691"/>
            <a:ext cx="623832" cy="62383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69FA6FF-BB98-42AB-A75B-15658B1640AA}"/>
              </a:ext>
            </a:extLst>
          </p:cNvPr>
          <p:cNvGrpSpPr/>
          <p:nvPr/>
        </p:nvGrpSpPr>
        <p:grpSpPr>
          <a:xfrm>
            <a:off x="2569250" y="3920918"/>
            <a:ext cx="7694410" cy="1580675"/>
            <a:chOff x="1488033" y="2309419"/>
            <a:chExt cx="1766274" cy="13046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069832F-53ED-4290-84AC-812DB0E83A24}"/>
                </a:ext>
              </a:extLst>
            </p:cNvPr>
            <p:cNvSpPr txBox="1"/>
            <p:nvPr/>
          </p:nvSpPr>
          <p:spPr>
            <a:xfrm>
              <a:off x="1581513" y="2309419"/>
              <a:ext cx="1631782" cy="30484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Draft Peraturan MenPANRB mengatur lebih luas antara lain: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0AA935-55AC-458F-B518-197D385AC50E}"/>
                </a:ext>
              </a:extLst>
            </p:cNvPr>
            <p:cNvSpPr txBox="1"/>
            <p:nvPr/>
          </p:nvSpPr>
          <p:spPr>
            <a:xfrm>
              <a:off x="1488033" y="2648757"/>
              <a:ext cx="1766274" cy="96533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Memperluas sumber konflik kepentingan antara lain penggunaan pengaruh dan pemerasan sexual,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Memperluas pengenaan sanksi, antara lain sanksi kepada atasan pejabat tidak aktif menangani COI padahal ybs mengetahui bawahannya ada COI.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Adanya pengaturan mengenai pengelolaan COI Pasca Menjabat (setelah pensiun/berhenti) dalam masa tunggu 2 tahun.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7348FFD-E3D9-4008-B884-140AB5528E5F}"/>
              </a:ext>
            </a:extLst>
          </p:cNvPr>
          <p:cNvSpPr txBox="1"/>
          <p:nvPr/>
        </p:nvSpPr>
        <p:spPr>
          <a:xfrm>
            <a:off x="1026090" y="5808482"/>
            <a:ext cx="1013981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PerMenPANRB</a:t>
            </a:r>
            <a:r>
              <a:rPr lang="en-US" dirty="0"/>
              <a:t>, K/L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mengatur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rinci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kharakteristiknya</a:t>
            </a:r>
            <a:r>
              <a:rPr lang="en-US" dirty="0"/>
              <a:t> dan </a:t>
            </a:r>
            <a:r>
              <a:rPr lang="en-US" dirty="0" err="1"/>
              <a:t>hal</a:t>
            </a:r>
            <a:r>
              <a:rPr lang="en-US" dirty="0"/>
              <a:t> yang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muatannya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substansinya</a:t>
            </a:r>
            <a:r>
              <a:rPr lang="en-US" dirty="0"/>
              <a:t> </a:t>
            </a:r>
            <a:r>
              <a:rPr lang="en-US" dirty="0" err="1"/>
              <a:t>dibanding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MenPANRB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7839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TextBox 1"/>
          <p:cNvSpPr txBox="1"/>
          <p:nvPr/>
        </p:nvSpPr>
        <p:spPr>
          <a:xfrm>
            <a:off x="6643762" y="871755"/>
            <a:ext cx="3532501" cy="1803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0" b="1" dirty="0" err="1">
                <a:solidFill>
                  <a:srgbClr val="003465"/>
                </a:solidFill>
                <a:latin typeface="Roboto" panose="02000000000000000000"/>
                <a:ea typeface="Segoe UI Black" panose="020B0A02040204020203" pitchFamily="34" charset="0"/>
                <a:cs typeface="Estrangelo Edessa" panose="03080600000000000000" pitchFamily="66" charset="0"/>
              </a:rPr>
              <a:t>Terima</a:t>
            </a:r>
            <a:r>
              <a:rPr lang="en-US" sz="6000" b="1" dirty="0">
                <a:solidFill>
                  <a:srgbClr val="003465"/>
                </a:solidFill>
                <a:latin typeface="Roboto" panose="02000000000000000000"/>
                <a:ea typeface="Segoe UI Black" panose="020B0A02040204020203" pitchFamily="34" charset="0"/>
                <a:cs typeface="Estrangelo Edessa" panose="03080600000000000000" pitchFamily="66" charset="0"/>
              </a:rPr>
              <a:t> </a:t>
            </a:r>
          </a:p>
          <a:p>
            <a:r>
              <a:rPr lang="en-US" sz="6000" b="1" dirty="0" err="1">
                <a:solidFill>
                  <a:srgbClr val="003465"/>
                </a:solidFill>
                <a:latin typeface="Roboto" panose="02000000000000000000"/>
                <a:ea typeface="Segoe UI Black" panose="020B0A02040204020203" pitchFamily="34" charset="0"/>
                <a:cs typeface="Estrangelo Edessa" panose="03080600000000000000" pitchFamily="66" charset="0"/>
              </a:rPr>
              <a:t>Kasih</a:t>
            </a:r>
            <a:endParaRPr lang="en-ID" sz="6000" b="1" dirty="0">
              <a:solidFill>
                <a:srgbClr val="003465"/>
              </a:solidFill>
              <a:latin typeface="Roboto" panose="02000000000000000000"/>
              <a:ea typeface="Segoe UI Black" panose="020B0A02040204020203" pitchFamily="34" charset="0"/>
              <a:cs typeface="Estrangelo Edessa" panose="03080600000000000000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915399" cy="898576"/>
          </a:xfrm>
        </p:spPr>
        <p:txBody>
          <a:bodyPr>
            <a:normAutofit/>
          </a:bodyPr>
          <a:lstStyle/>
          <a:p>
            <a:r>
              <a:rPr lang="en-US" sz="3200" dirty="0" err="1"/>
              <a:t>Deklarasi</a:t>
            </a:r>
            <a:r>
              <a:rPr lang="en-US" sz="3200" dirty="0"/>
              <a:t> </a:t>
            </a:r>
            <a:r>
              <a:rPr lang="en-US" sz="3200" dirty="0" err="1"/>
              <a:t>Benturan</a:t>
            </a:r>
            <a:r>
              <a:rPr lang="en-US" sz="3200" dirty="0"/>
              <a:t> </a:t>
            </a:r>
            <a:r>
              <a:rPr lang="en-US" sz="3200" dirty="0" err="1"/>
              <a:t>Kepentingan</a:t>
            </a:r>
            <a:br>
              <a:rPr lang="en-US" sz="3200" dirty="0"/>
            </a:br>
            <a:r>
              <a:rPr lang="en-US" sz="2000" dirty="0"/>
              <a:t>(</a:t>
            </a:r>
            <a:r>
              <a:rPr lang="en-US" sz="2000" dirty="0" err="1"/>
              <a:t>Diktum</a:t>
            </a:r>
            <a:r>
              <a:rPr lang="en-US" sz="2000" dirty="0"/>
              <a:t> </a:t>
            </a:r>
            <a:r>
              <a:rPr lang="en-US" sz="2000" dirty="0" err="1"/>
              <a:t>Kesembilanbelas</a:t>
            </a:r>
            <a:r>
              <a:rPr lang="en-US" sz="2000" dirty="0"/>
              <a:t> </a:t>
            </a:r>
            <a:r>
              <a:rPr lang="en-US" sz="2000" dirty="0" err="1"/>
              <a:t>s.d.</a:t>
            </a:r>
            <a:r>
              <a:rPr lang="en-US" sz="2000" dirty="0"/>
              <a:t> </a:t>
            </a:r>
            <a:r>
              <a:rPr lang="en-US" sz="2000" dirty="0" err="1"/>
              <a:t>Keduapuluh</a:t>
            </a:r>
            <a:r>
              <a:rPr lang="en-US" sz="2000" dirty="0"/>
              <a:t>)</a:t>
            </a:r>
            <a:endParaRPr lang="en-ID" sz="20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87437E-AC1A-40D7-9EED-AA4D888FF2AA}"/>
              </a:ext>
            </a:extLst>
          </p:cNvPr>
          <p:cNvGrpSpPr/>
          <p:nvPr/>
        </p:nvGrpSpPr>
        <p:grpSpPr>
          <a:xfrm>
            <a:off x="1231239" y="2646557"/>
            <a:ext cx="4712551" cy="1173055"/>
            <a:chOff x="3739961" y="4445015"/>
            <a:chExt cx="4712551" cy="1173055"/>
          </a:xfrm>
        </p:grpSpPr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92B8DAC-54CA-4078-A49B-50942A3BB46E}"/>
                </a:ext>
              </a:extLst>
            </p:cNvPr>
            <p:cNvSpPr/>
            <p:nvPr/>
          </p:nvSpPr>
          <p:spPr>
            <a:xfrm>
              <a:off x="3740433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13500000" algn="tl" rotWithShape="0">
                <a:sysClr val="window" lastClr="FFFFFF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BFE5E5A8-2D64-4763-983F-11FE92D6B420}"/>
                </a:ext>
              </a:extLst>
            </p:cNvPr>
            <p:cNvSpPr/>
            <p:nvPr/>
          </p:nvSpPr>
          <p:spPr>
            <a:xfrm>
              <a:off x="3739961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2700000" algn="tl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2D76BE-0FB2-410D-8045-9624B9F028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12288" y="4601774"/>
              <a:ext cx="859536" cy="859536"/>
              <a:chOff x="101957" y="3921856"/>
              <a:chExt cx="1599415" cy="1598311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B185B5F-C120-42F2-B24E-4FD1573353E9}"/>
                  </a:ext>
                </a:extLst>
              </p:cNvPr>
              <p:cNvSpPr/>
              <p:nvPr/>
            </p:nvSpPr>
            <p:spPr>
              <a:xfrm>
                <a:off x="101957" y="3921856"/>
                <a:ext cx="1598311" cy="1598311"/>
              </a:xfrm>
              <a:prstGeom prst="ellipse">
                <a:avLst/>
              </a:prstGeom>
              <a:gradFill>
                <a:gsLst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0"/>
                      <a:lumOff val="100000"/>
                    </a:sys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innerShdw blurRad="254000" dist="190500" dir="13500000">
                  <a:sysClr val="window" lastClr="FFFFFF">
                    <a:lumMod val="75000"/>
                    <a:alpha val="40000"/>
                  </a:sys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48102C7-E445-4990-BB44-12C7FDB12706}"/>
                  </a:ext>
                </a:extLst>
              </p:cNvPr>
              <p:cNvSpPr/>
              <p:nvPr/>
            </p:nvSpPr>
            <p:spPr>
              <a:xfrm>
                <a:off x="239720" y="4205529"/>
                <a:ext cx="1461652" cy="1313176"/>
              </a:xfrm>
              <a:custGeom>
                <a:avLst/>
                <a:gdLst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605949 w 1461652"/>
                  <a:gd name="connsiteY7" fmla="*/ 1243326 h 1313176"/>
                  <a:gd name="connsiteX8" fmla="*/ 1404502 w 1461652"/>
                  <a:gd name="connsiteY8" fmla="*/ 444773 h 1313176"/>
                  <a:gd name="connsiteX9" fmla="*/ 1341748 w 1461652"/>
                  <a:gd name="connsiteY9" fmla="*/ 13394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404502 w 1461652"/>
                  <a:gd name="connsiteY7" fmla="*/ 444773 h 1313176"/>
                  <a:gd name="connsiteX8" fmla="*/ 1341748 w 1461652"/>
                  <a:gd name="connsiteY8" fmla="*/ 133940 h 1313176"/>
                  <a:gd name="connsiteX9" fmla="*/ 1269048 w 1461652"/>
                  <a:gd name="connsiteY9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341748 w 1461652"/>
                  <a:gd name="connsiteY7" fmla="*/ 133940 h 1313176"/>
                  <a:gd name="connsiteX8" fmla="*/ 1269048 w 1461652"/>
                  <a:gd name="connsiteY8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269048 w 1461652"/>
                  <a:gd name="connsiteY7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1269048 w 1461652"/>
                  <a:gd name="connsiteY6" fmla="*/ 0 h 131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1652" h="1313176">
                    <a:moveTo>
                      <a:pt x="1269048" y="0"/>
                    </a:moveTo>
                    <a:lnTo>
                      <a:pt x="1325272" y="68145"/>
                    </a:lnTo>
                    <a:cubicBezTo>
                      <a:pt x="1411375" y="195594"/>
                      <a:pt x="1461652" y="349237"/>
                      <a:pt x="1461652" y="514623"/>
                    </a:cubicBezTo>
                    <a:cubicBezTo>
                      <a:pt x="1461652" y="955652"/>
                      <a:pt x="1104128" y="1313176"/>
                      <a:pt x="663099" y="1313176"/>
                    </a:cubicBezTo>
                    <a:cubicBezTo>
                      <a:pt x="387456" y="1313176"/>
                      <a:pt x="144432" y="1173518"/>
                      <a:pt x="926" y="961102"/>
                    </a:cubicBezTo>
                    <a:lnTo>
                      <a:pt x="0" y="959396"/>
                    </a:lnTo>
                    <a:lnTo>
                      <a:pt x="1269048" y="0"/>
                    </a:lnTo>
                    <a:close/>
                  </a:path>
                </a:pathLst>
              </a:custGeom>
              <a:gradFill flip="none" rotWithShape="1">
                <a:gsLst>
                  <a:gs pos="68000">
                    <a:sysClr val="window" lastClr="FFFFFF">
                      <a:alpha val="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90D568-DC63-4A8E-A8D2-CC28E5EABCEE}"/>
                </a:ext>
              </a:extLst>
            </p:cNvPr>
            <p:cNvSpPr/>
            <p:nvPr/>
          </p:nvSpPr>
          <p:spPr>
            <a:xfrm>
              <a:off x="4075847" y="4542509"/>
              <a:ext cx="3159674" cy="101566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Menghindari dan membuat </a:t>
              </a: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Laporan Penghindaran Benturan Kepentingan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C51C95B-065B-405D-B247-3EA88A29F9A4}"/>
              </a:ext>
            </a:extLst>
          </p:cNvPr>
          <p:cNvGrpSpPr/>
          <p:nvPr/>
        </p:nvGrpSpPr>
        <p:grpSpPr>
          <a:xfrm>
            <a:off x="6210299" y="2646558"/>
            <a:ext cx="4712079" cy="1173055"/>
            <a:chOff x="3739961" y="2836797"/>
            <a:chExt cx="4712079" cy="1173055"/>
          </a:xfrm>
        </p:grpSpPr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6C9B20E3-805D-4821-8FEF-90FBD8D2F005}"/>
                </a:ext>
              </a:extLst>
            </p:cNvPr>
            <p:cNvSpPr/>
            <p:nvPr/>
          </p:nvSpPr>
          <p:spPr>
            <a:xfrm>
              <a:off x="3739961" y="2836797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9" y="21600"/>
                  </a:lnTo>
                  <a:cubicBezTo>
                    <a:pt x="1206" y="21600"/>
                    <a:pt x="0" y="16775"/>
                    <a:pt x="0" y="10800"/>
                  </a:cubicBez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9" y="0"/>
                    <a:pt x="21600" y="4825"/>
                    <a:pt x="2160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13500000" algn="tl" rotWithShape="0">
                <a:sysClr val="window" lastClr="FFFFFF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B0DF5AF8-0428-4AE7-838C-127FFC212119}"/>
                </a:ext>
              </a:extLst>
            </p:cNvPr>
            <p:cNvSpPr/>
            <p:nvPr/>
          </p:nvSpPr>
          <p:spPr>
            <a:xfrm>
              <a:off x="3739961" y="2836797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9" y="21600"/>
                  </a:lnTo>
                  <a:cubicBezTo>
                    <a:pt x="1206" y="21600"/>
                    <a:pt x="0" y="16775"/>
                    <a:pt x="0" y="10800"/>
                  </a:cubicBez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9" y="0"/>
                    <a:pt x="21600" y="4825"/>
                    <a:pt x="2160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2700000" algn="tl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C27B122-1DA3-4A7D-B4A0-C0D24FDF3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0712" y="2993556"/>
              <a:ext cx="859536" cy="859536"/>
            </a:xfrm>
            <a:prstGeom prst="ellipse">
              <a:avLst/>
            </a:prstGeom>
            <a:gradFill>
              <a:gsLst>
                <a:gs pos="50000">
                  <a:srgbClr val="F7931F"/>
                </a:gs>
                <a:gs pos="100000">
                  <a:srgbClr val="F7931F">
                    <a:lumMod val="20000"/>
                    <a:lumOff val="80000"/>
                  </a:srgbClr>
                </a:gs>
              </a:gsLst>
              <a:lin ang="2700000" scaled="0"/>
            </a:gradFill>
            <a:ln w="12700">
              <a:miter lim="400000"/>
            </a:ln>
            <a:effectLst>
              <a:innerShdw blurRad="254000" dist="190500" dir="13500000">
                <a:srgbClr val="F7931F">
                  <a:lumMod val="50000"/>
                  <a:alpha val="40000"/>
                </a:srgbClr>
              </a:innerShdw>
            </a:effectLst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TextBox 13">
              <a:extLst>
                <a:ext uri="{FF2B5EF4-FFF2-40B4-BE49-F238E27FC236}">
                  <a16:creationId xmlns:a16="http://schemas.microsoft.com/office/drawing/2014/main" id="{3249B118-8C6E-4E3F-934A-7325005C2722}"/>
                </a:ext>
              </a:extLst>
            </p:cNvPr>
            <p:cNvSpPr txBox="1"/>
            <p:nvPr/>
          </p:nvSpPr>
          <p:spPr>
            <a:xfrm>
              <a:off x="4907130" y="2888123"/>
              <a:ext cx="3159674" cy="101566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1">
                  <a:ln>
                    <a:noFill/>
                  </a:ln>
                  <a:solidFill>
                    <a:srgbClr val="F7931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Membuat dan melaporkan </a:t>
              </a: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F7931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Deklarasi Benturan Kepentingan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979826-BE5C-4D4C-A801-933299BFDE37}"/>
              </a:ext>
            </a:extLst>
          </p:cNvPr>
          <p:cNvGrpSpPr/>
          <p:nvPr/>
        </p:nvGrpSpPr>
        <p:grpSpPr>
          <a:xfrm>
            <a:off x="3575466" y="1117919"/>
            <a:ext cx="4712551" cy="1173055"/>
            <a:chOff x="3739961" y="1238040"/>
            <a:chExt cx="4712551" cy="1173055"/>
          </a:xfrm>
        </p:grpSpPr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7F098F01-D7B1-4253-B643-12599CB19166}"/>
                </a:ext>
              </a:extLst>
            </p:cNvPr>
            <p:cNvSpPr/>
            <p:nvPr/>
          </p:nvSpPr>
          <p:spPr>
            <a:xfrm>
              <a:off x="3740433" y="1238040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583"/>
                    <a:pt x="0" y="16757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13500000" algn="tl" rotWithShape="0">
                <a:sysClr val="window" lastClr="FFFFFF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DFF01886-CAD0-4FA6-8F3B-81D909C4715B}"/>
                </a:ext>
              </a:extLst>
            </p:cNvPr>
            <p:cNvSpPr/>
            <p:nvPr/>
          </p:nvSpPr>
          <p:spPr>
            <a:xfrm>
              <a:off x="3739961" y="1238040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583"/>
                    <a:pt x="0" y="16757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2700000" algn="tl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56BD154-ABC6-41C2-A07E-E885B38406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12288" y="1394799"/>
              <a:ext cx="859536" cy="859536"/>
              <a:chOff x="101957" y="3921856"/>
              <a:chExt cx="1599415" cy="1598311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FE58AF1-F8AE-4E1C-B50C-264BB95D24BE}"/>
                  </a:ext>
                </a:extLst>
              </p:cNvPr>
              <p:cNvSpPr/>
              <p:nvPr/>
            </p:nvSpPr>
            <p:spPr>
              <a:xfrm>
                <a:off x="101957" y="3921856"/>
                <a:ext cx="1598311" cy="1598311"/>
              </a:xfrm>
              <a:prstGeom prst="ellipse">
                <a:avLst/>
              </a:prstGeom>
              <a:gradFill>
                <a:gsLst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0"/>
                      <a:lumOff val="100000"/>
                    </a:sysClr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innerShdw blurRad="254000" dist="190500" dir="13500000">
                  <a:sysClr val="window" lastClr="FFFFFF">
                    <a:lumMod val="75000"/>
                    <a:alpha val="40000"/>
                  </a:sys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E368FDE-BECE-43DB-81AD-133EFA9324DD}"/>
                  </a:ext>
                </a:extLst>
              </p:cNvPr>
              <p:cNvSpPr/>
              <p:nvPr/>
            </p:nvSpPr>
            <p:spPr>
              <a:xfrm>
                <a:off x="239720" y="4205529"/>
                <a:ext cx="1461652" cy="1313176"/>
              </a:xfrm>
              <a:custGeom>
                <a:avLst/>
                <a:gdLst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605949 w 1461652"/>
                  <a:gd name="connsiteY7" fmla="*/ 1243326 h 1313176"/>
                  <a:gd name="connsiteX8" fmla="*/ 1404502 w 1461652"/>
                  <a:gd name="connsiteY8" fmla="*/ 444773 h 1313176"/>
                  <a:gd name="connsiteX9" fmla="*/ 1341748 w 1461652"/>
                  <a:gd name="connsiteY9" fmla="*/ 13394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404502 w 1461652"/>
                  <a:gd name="connsiteY7" fmla="*/ 444773 h 1313176"/>
                  <a:gd name="connsiteX8" fmla="*/ 1341748 w 1461652"/>
                  <a:gd name="connsiteY8" fmla="*/ 133940 h 1313176"/>
                  <a:gd name="connsiteX9" fmla="*/ 1269048 w 1461652"/>
                  <a:gd name="connsiteY9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341748 w 1461652"/>
                  <a:gd name="connsiteY7" fmla="*/ 133940 h 1313176"/>
                  <a:gd name="connsiteX8" fmla="*/ 1269048 w 1461652"/>
                  <a:gd name="connsiteY8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41287 w 1461652"/>
                  <a:gd name="connsiteY6" fmla="*/ 1009436 h 1313176"/>
                  <a:gd name="connsiteX7" fmla="*/ 1269048 w 1461652"/>
                  <a:gd name="connsiteY7" fmla="*/ 0 h 1313176"/>
                  <a:gd name="connsiteX0" fmla="*/ 1269048 w 1461652"/>
                  <a:gd name="connsiteY0" fmla="*/ 0 h 1313176"/>
                  <a:gd name="connsiteX1" fmla="*/ 1325272 w 1461652"/>
                  <a:gd name="connsiteY1" fmla="*/ 68145 h 1313176"/>
                  <a:gd name="connsiteX2" fmla="*/ 1461652 w 1461652"/>
                  <a:gd name="connsiteY2" fmla="*/ 514623 h 1313176"/>
                  <a:gd name="connsiteX3" fmla="*/ 663099 w 1461652"/>
                  <a:gd name="connsiteY3" fmla="*/ 1313176 h 1313176"/>
                  <a:gd name="connsiteX4" fmla="*/ 926 w 1461652"/>
                  <a:gd name="connsiteY4" fmla="*/ 961102 h 1313176"/>
                  <a:gd name="connsiteX5" fmla="*/ 0 w 1461652"/>
                  <a:gd name="connsiteY5" fmla="*/ 959396 h 1313176"/>
                  <a:gd name="connsiteX6" fmla="*/ 1269048 w 1461652"/>
                  <a:gd name="connsiteY6" fmla="*/ 0 h 131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1652" h="1313176">
                    <a:moveTo>
                      <a:pt x="1269048" y="0"/>
                    </a:moveTo>
                    <a:lnTo>
                      <a:pt x="1325272" y="68145"/>
                    </a:lnTo>
                    <a:cubicBezTo>
                      <a:pt x="1411375" y="195594"/>
                      <a:pt x="1461652" y="349237"/>
                      <a:pt x="1461652" y="514623"/>
                    </a:cubicBezTo>
                    <a:cubicBezTo>
                      <a:pt x="1461652" y="955652"/>
                      <a:pt x="1104128" y="1313176"/>
                      <a:pt x="663099" y="1313176"/>
                    </a:cubicBezTo>
                    <a:cubicBezTo>
                      <a:pt x="387456" y="1313176"/>
                      <a:pt x="144432" y="1173518"/>
                      <a:pt x="926" y="961102"/>
                    </a:cubicBezTo>
                    <a:lnTo>
                      <a:pt x="0" y="959396"/>
                    </a:lnTo>
                    <a:lnTo>
                      <a:pt x="1269048" y="0"/>
                    </a:lnTo>
                    <a:close/>
                  </a:path>
                </a:pathLst>
              </a:custGeom>
              <a:gradFill flip="none" rotWithShape="1">
                <a:gsLst>
                  <a:gs pos="68000">
                    <a:sysClr val="window" lastClr="FFFFFF">
                      <a:alpha val="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A9138BD-82CE-43A6-96E1-B1B2EEEBD685}"/>
                </a:ext>
              </a:extLst>
            </p:cNvPr>
            <p:cNvSpPr/>
            <p:nvPr/>
          </p:nvSpPr>
          <p:spPr>
            <a:xfrm>
              <a:off x="4028274" y="1297675"/>
              <a:ext cx="3159674" cy="101566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Pegawai menghadapi situasi Benturan Kepentingan saat bertugas</a:t>
              </a:r>
            </a:p>
          </p:txBody>
        </p:sp>
      </p:grpSp>
      <p:pic>
        <p:nvPicPr>
          <p:cNvPr id="87" name="Graphic 86" descr="Questions with solid fill">
            <a:extLst>
              <a:ext uri="{FF2B5EF4-FFF2-40B4-BE49-F238E27FC236}">
                <a16:creationId xmlns:a16="http://schemas.microsoft.com/office/drawing/2014/main" id="{D9A5EE1D-C852-43DC-A307-52068E2A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1751" y="1399194"/>
            <a:ext cx="571026" cy="571026"/>
          </a:xfrm>
          <a:prstGeom prst="rect">
            <a:avLst/>
          </a:prstGeom>
        </p:spPr>
      </p:pic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7BBC69-A34C-4A8B-AD9F-AB2FD6E49599}"/>
              </a:ext>
            </a:extLst>
          </p:cNvPr>
          <p:cNvSpPr/>
          <p:nvPr/>
        </p:nvSpPr>
        <p:spPr>
          <a:xfrm>
            <a:off x="3432132" y="2324355"/>
            <a:ext cx="2499610" cy="318637"/>
          </a:xfrm>
          <a:custGeom>
            <a:avLst/>
            <a:gdLst>
              <a:gd name="connsiteX0" fmla="*/ 3087666 w 3088334"/>
              <a:gd name="connsiteY0" fmla="*/ 0 h 338203"/>
              <a:gd name="connsiteX1" fmla="*/ 2661781 w 3088334"/>
              <a:gd name="connsiteY1" fmla="*/ 106471 h 338203"/>
              <a:gd name="connsiteX2" fmla="*/ 488515 w 3088334"/>
              <a:gd name="connsiteY2" fmla="*/ 125260 h 338203"/>
              <a:gd name="connsiteX3" fmla="*/ 0 w 3088334"/>
              <a:gd name="connsiteY3" fmla="*/ 338203 h 3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334" h="338203">
                <a:moveTo>
                  <a:pt x="3087666" y="0"/>
                </a:moveTo>
                <a:cubicBezTo>
                  <a:pt x="3091319" y="42797"/>
                  <a:pt x="3094973" y="85594"/>
                  <a:pt x="2661781" y="106471"/>
                </a:cubicBezTo>
                <a:cubicBezTo>
                  <a:pt x="2228589" y="127348"/>
                  <a:pt x="932145" y="86638"/>
                  <a:pt x="488515" y="125260"/>
                </a:cubicBezTo>
                <a:cubicBezTo>
                  <a:pt x="44885" y="163882"/>
                  <a:pt x="9394" y="278704"/>
                  <a:pt x="0" y="338203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E8CB0FB6-628A-4836-85F6-106642457349}"/>
              </a:ext>
            </a:extLst>
          </p:cNvPr>
          <p:cNvSpPr/>
          <p:nvPr/>
        </p:nvSpPr>
        <p:spPr>
          <a:xfrm flipH="1">
            <a:off x="5938673" y="2324030"/>
            <a:ext cx="2499610" cy="318637"/>
          </a:xfrm>
          <a:custGeom>
            <a:avLst/>
            <a:gdLst>
              <a:gd name="connsiteX0" fmla="*/ 3087666 w 3088334"/>
              <a:gd name="connsiteY0" fmla="*/ 0 h 338203"/>
              <a:gd name="connsiteX1" fmla="*/ 2661781 w 3088334"/>
              <a:gd name="connsiteY1" fmla="*/ 106471 h 338203"/>
              <a:gd name="connsiteX2" fmla="*/ 488515 w 3088334"/>
              <a:gd name="connsiteY2" fmla="*/ 125260 h 338203"/>
              <a:gd name="connsiteX3" fmla="*/ 0 w 3088334"/>
              <a:gd name="connsiteY3" fmla="*/ 338203 h 3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334" h="338203">
                <a:moveTo>
                  <a:pt x="3087666" y="0"/>
                </a:moveTo>
                <a:cubicBezTo>
                  <a:pt x="3091319" y="42797"/>
                  <a:pt x="3094973" y="85594"/>
                  <a:pt x="2661781" y="106471"/>
                </a:cubicBezTo>
                <a:cubicBezTo>
                  <a:pt x="2228589" y="127348"/>
                  <a:pt x="932145" y="86638"/>
                  <a:pt x="488515" y="125260"/>
                </a:cubicBezTo>
                <a:cubicBezTo>
                  <a:pt x="44885" y="163882"/>
                  <a:pt x="9394" y="278704"/>
                  <a:pt x="0" y="338203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6BC2E-B9B9-4148-9E0E-2756018E6623}"/>
              </a:ext>
            </a:extLst>
          </p:cNvPr>
          <p:cNvGrpSpPr/>
          <p:nvPr/>
        </p:nvGrpSpPr>
        <p:grpSpPr>
          <a:xfrm>
            <a:off x="960015" y="4147713"/>
            <a:ext cx="10271969" cy="2304229"/>
            <a:chOff x="3739961" y="4445015"/>
            <a:chExt cx="4712551" cy="1173055"/>
          </a:xfrm>
        </p:grpSpPr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243AB764-3BF5-4A9B-A7F8-179AC871A195}"/>
                </a:ext>
              </a:extLst>
            </p:cNvPr>
            <p:cNvSpPr/>
            <p:nvPr/>
          </p:nvSpPr>
          <p:spPr>
            <a:xfrm>
              <a:off x="3740433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13500000" algn="tl" rotWithShape="0">
                <a:sysClr val="window" lastClr="FFFFFF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BF58275F-6A53-4D56-A323-F827B63FE8AF}"/>
                </a:ext>
              </a:extLst>
            </p:cNvPr>
            <p:cNvSpPr/>
            <p:nvPr/>
          </p:nvSpPr>
          <p:spPr>
            <a:xfrm>
              <a:off x="3739961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2700000" algn="tl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0A8AD40-D21A-45F6-9E7F-EB3657AAC3AF}"/>
                </a:ext>
              </a:extLst>
            </p:cNvPr>
            <p:cNvSpPr/>
            <p:nvPr/>
          </p:nvSpPr>
          <p:spPr>
            <a:xfrm>
              <a:off x="7486323" y="4754327"/>
              <a:ext cx="785501" cy="706197"/>
            </a:xfrm>
            <a:custGeom>
              <a:avLst/>
              <a:gdLst>
                <a:gd name="connsiteX0" fmla="*/ 1269048 w 1461652"/>
                <a:gd name="connsiteY0" fmla="*/ 0 h 1313176"/>
                <a:gd name="connsiteX1" fmla="*/ 1325272 w 1461652"/>
                <a:gd name="connsiteY1" fmla="*/ 68145 h 1313176"/>
                <a:gd name="connsiteX2" fmla="*/ 1461652 w 1461652"/>
                <a:gd name="connsiteY2" fmla="*/ 514623 h 1313176"/>
                <a:gd name="connsiteX3" fmla="*/ 663099 w 1461652"/>
                <a:gd name="connsiteY3" fmla="*/ 1313176 h 1313176"/>
                <a:gd name="connsiteX4" fmla="*/ 926 w 1461652"/>
                <a:gd name="connsiteY4" fmla="*/ 961102 h 1313176"/>
                <a:gd name="connsiteX5" fmla="*/ 0 w 1461652"/>
                <a:gd name="connsiteY5" fmla="*/ 959396 h 1313176"/>
                <a:gd name="connsiteX6" fmla="*/ 41287 w 1461652"/>
                <a:gd name="connsiteY6" fmla="*/ 1009436 h 1313176"/>
                <a:gd name="connsiteX7" fmla="*/ 605949 w 1461652"/>
                <a:gd name="connsiteY7" fmla="*/ 1243326 h 1313176"/>
                <a:gd name="connsiteX8" fmla="*/ 1404502 w 1461652"/>
                <a:gd name="connsiteY8" fmla="*/ 444773 h 1313176"/>
                <a:gd name="connsiteX9" fmla="*/ 1341748 w 1461652"/>
                <a:gd name="connsiteY9" fmla="*/ 133940 h 1313176"/>
                <a:gd name="connsiteX0" fmla="*/ 1269048 w 1461652"/>
                <a:gd name="connsiteY0" fmla="*/ 0 h 1313176"/>
                <a:gd name="connsiteX1" fmla="*/ 1325272 w 1461652"/>
                <a:gd name="connsiteY1" fmla="*/ 68145 h 1313176"/>
                <a:gd name="connsiteX2" fmla="*/ 1461652 w 1461652"/>
                <a:gd name="connsiteY2" fmla="*/ 514623 h 1313176"/>
                <a:gd name="connsiteX3" fmla="*/ 663099 w 1461652"/>
                <a:gd name="connsiteY3" fmla="*/ 1313176 h 1313176"/>
                <a:gd name="connsiteX4" fmla="*/ 926 w 1461652"/>
                <a:gd name="connsiteY4" fmla="*/ 961102 h 1313176"/>
                <a:gd name="connsiteX5" fmla="*/ 0 w 1461652"/>
                <a:gd name="connsiteY5" fmla="*/ 959396 h 1313176"/>
                <a:gd name="connsiteX6" fmla="*/ 41287 w 1461652"/>
                <a:gd name="connsiteY6" fmla="*/ 1009436 h 1313176"/>
                <a:gd name="connsiteX7" fmla="*/ 1404502 w 1461652"/>
                <a:gd name="connsiteY7" fmla="*/ 444773 h 1313176"/>
                <a:gd name="connsiteX8" fmla="*/ 1341748 w 1461652"/>
                <a:gd name="connsiteY8" fmla="*/ 133940 h 1313176"/>
                <a:gd name="connsiteX9" fmla="*/ 1269048 w 1461652"/>
                <a:gd name="connsiteY9" fmla="*/ 0 h 1313176"/>
                <a:gd name="connsiteX0" fmla="*/ 1269048 w 1461652"/>
                <a:gd name="connsiteY0" fmla="*/ 0 h 1313176"/>
                <a:gd name="connsiteX1" fmla="*/ 1325272 w 1461652"/>
                <a:gd name="connsiteY1" fmla="*/ 68145 h 1313176"/>
                <a:gd name="connsiteX2" fmla="*/ 1461652 w 1461652"/>
                <a:gd name="connsiteY2" fmla="*/ 514623 h 1313176"/>
                <a:gd name="connsiteX3" fmla="*/ 663099 w 1461652"/>
                <a:gd name="connsiteY3" fmla="*/ 1313176 h 1313176"/>
                <a:gd name="connsiteX4" fmla="*/ 926 w 1461652"/>
                <a:gd name="connsiteY4" fmla="*/ 961102 h 1313176"/>
                <a:gd name="connsiteX5" fmla="*/ 0 w 1461652"/>
                <a:gd name="connsiteY5" fmla="*/ 959396 h 1313176"/>
                <a:gd name="connsiteX6" fmla="*/ 41287 w 1461652"/>
                <a:gd name="connsiteY6" fmla="*/ 1009436 h 1313176"/>
                <a:gd name="connsiteX7" fmla="*/ 1341748 w 1461652"/>
                <a:gd name="connsiteY7" fmla="*/ 133940 h 1313176"/>
                <a:gd name="connsiteX8" fmla="*/ 1269048 w 1461652"/>
                <a:gd name="connsiteY8" fmla="*/ 0 h 1313176"/>
                <a:gd name="connsiteX0" fmla="*/ 1269048 w 1461652"/>
                <a:gd name="connsiteY0" fmla="*/ 0 h 1313176"/>
                <a:gd name="connsiteX1" fmla="*/ 1325272 w 1461652"/>
                <a:gd name="connsiteY1" fmla="*/ 68145 h 1313176"/>
                <a:gd name="connsiteX2" fmla="*/ 1461652 w 1461652"/>
                <a:gd name="connsiteY2" fmla="*/ 514623 h 1313176"/>
                <a:gd name="connsiteX3" fmla="*/ 663099 w 1461652"/>
                <a:gd name="connsiteY3" fmla="*/ 1313176 h 1313176"/>
                <a:gd name="connsiteX4" fmla="*/ 926 w 1461652"/>
                <a:gd name="connsiteY4" fmla="*/ 961102 h 1313176"/>
                <a:gd name="connsiteX5" fmla="*/ 0 w 1461652"/>
                <a:gd name="connsiteY5" fmla="*/ 959396 h 1313176"/>
                <a:gd name="connsiteX6" fmla="*/ 41287 w 1461652"/>
                <a:gd name="connsiteY6" fmla="*/ 1009436 h 1313176"/>
                <a:gd name="connsiteX7" fmla="*/ 1269048 w 1461652"/>
                <a:gd name="connsiteY7" fmla="*/ 0 h 1313176"/>
                <a:gd name="connsiteX0" fmla="*/ 1269048 w 1461652"/>
                <a:gd name="connsiteY0" fmla="*/ 0 h 1313176"/>
                <a:gd name="connsiteX1" fmla="*/ 1325272 w 1461652"/>
                <a:gd name="connsiteY1" fmla="*/ 68145 h 1313176"/>
                <a:gd name="connsiteX2" fmla="*/ 1461652 w 1461652"/>
                <a:gd name="connsiteY2" fmla="*/ 514623 h 1313176"/>
                <a:gd name="connsiteX3" fmla="*/ 663099 w 1461652"/>
                <a:gd name="connsiteY3" fmla="*/ 1313176 h 1313176"/>
                <a:gd name="connsiteX4" fmla="*/ 926 w 1461652"/>
                <a:gd name="connsiteY4" fmla="*/ 961102 h 1313176"/>
                <a:gd name="connsiteX5" fmla="*/ 0 w 1461652"/>
                <a:gd name="connsiteY5" fmla="*/ 959396 h 1313176"/>
                <a:gd name="connsiteX6" fmla="*/ 1269048 w 1461652"/>
                <a:gd name="connsiteY6" fmla="*/ 0 h 131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1652" h="1313176">
                  <a:moveTo>
                    <a:pt x="1269048" y="0"/>
                  </a:moveTo>
                  <a:lnTo>
                    <a:pt x="1325272" y="68145"/>
                  </a:lnTo>
                  <a:cubicBezTo>
                    <a:pt x="1411375" y="195594"/>
                    <a:pt x="1461652" y="349237"/>
                    <a:pt x="1461652" y="514623"/>
                  </a:cubicBezTo>
                  <a:cubicBezTo>
                    <a:pt x="1461652" y="955652"/>
                    <a:pt x="1104128" y="1313176"/>
                    <a:pt x="663099" y="1313176"/>
                  </a:cubicBezTo>
                  <a:cubicBezTo>
                    <a:pt x="387456" y="1313176"/>
                    <a:pt x="144432" y="1173518"/>
                    <a:pt x="926" y="961102"/>
                  </a:cubicBezTo>
                  <a:lnTo>
                    <a:pt x="0" y="959396"/>
                  </a:lnTo>
                  <a:lnTo>
                    <a:pt x="1269048" y="0"/>
                  </a:lnTo>
                  <a:close/>
                </a:path>
              </a:pathLst>
            </a:custGeom>
            <a:gradFill flip="none" rotWithShape="1">
              <a:gsLst>
                <a:gs pos="68000">
                  <a:sysClr val="window" lastClr="FFFFFF">
                    <a:alpha val="0"/>
                  </a:sysClr>
                </a:gs>
                <a:gs pos="100000">
                  <a:sysClr val="window" lastClr="FFFFFF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8D5E4CA-EE48-4B36-A8E6-3E01C004A412}"/>
                </a:ext>
              </a:extLst>
            </p:cNvPr>
            <p:cNvSpPr/>
            <p:nvPr/>
          </p:nvSpPr>
          <p:spPr>
            <a:xfrm>
              <a:off x="4075846" y="4542509"/>
              <a:ext cx="3990485" cy="99942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spcBef>
                  <a:spcPts val="600"/>
                </a:spcBef>
                <a:buNone/>
              </a:pPr>
              <a:r>
                <a:rPr lang="en-ID" b="1" dirty="0" err="1">
                  <a:solidFill>
                    <a:schemeClr val="tx2"/>
                  </a:solidFill>
                </a:rPr>
                <a:t>Ketentuan</a:t>
              </a:r>
              <a:r>
                <a:rPr lang="en-ID" b="1" dirty="0">
                  <a:solidFill>
                    <a:schemeClr val="tx2"/>
                  </a:solidFill>
                </a:rPr>
                <a:t> </a:t>
              </a:r>
              <a:r>
                <a:rPr lang="en-ID" b="1" dirty="0" err="1">
                  <a:solidFill>
                    <a:schemeClr val="tx2"/>
                  </a:solidFill>
                </a:rPr>
                <a:t>penyampaian</a:t>
              </a:r>
              <a:r>
                <a:rPr lang="en-ID" b="1" dirty="0">
                  <a:solidFill>
                    <a:schemeClr val="tx2"/>
                  </a:solidFill>
                </a:rPr>
                <a:t> </a:t>
              </a:r>
              <a:r>
                <a:rPr lang="en-ID" b="1" dirty="0" err="1">
                  <a:solidFill>
                    <a:schemeClr val="tx2"/>
                  </a:solidFill>
                </a:rPr>
                <a:t>laporan</a:t>
              </a:r>
              <a:r>
                <a:rPr lang="en-ID" b="1" dirty="0">
                  <a:solidFill>
                    <a:schemeClr val="tx2"/>
                  </a:solidFill>
                </a:rPr>
                <a:t> dan/</a:t>
              </a:r>
              <a:r>
                <a:rPr lang="en-ID" b="1" dirty="0" err="1">
                  <a:solidFill>
                    <a:schemeClr val="tx2"/>
                  </a:solidFill>
                </a:rPr>
                <a:t>atau</a:t>
              </a:r>
              <a:r>
                <a:rPr lang="en-ID" b="1" dirty="0">
                  <a:solidFill>
                    <a:schemeClr val="tx2"/>
                  </a:solidFill>
                </a:rPr>
                <a:t> </a:t>
              </a:r>
              <a:r>
                <a:rPr lang="en-ID" b="1" dirty="0" err="1">
                  <a:solidFill>
                    <a:schemeClr val="tx2"/>
                  </a:solidFill>
                </a:rPr>
                <a:t>deklarasi</a:t>
              </a:r>
              <a:r>
                <a:rPr lang="en-ID" b="1" dirty="0">
                  <a:solidFill>
                    <a:schemeClr val="tx2"/>
                  </a:solidFill>
                </a:rPr>
                <a:t>:</a:t>
              </a:r>
            </a:p>
            <a:p>
              <a:pPr marL="342900" indent="-342900" algn="just">
                <a:spcBef>
                  <a:spcPts val="600"/>
                </a:spcBef>
                <a:buFont typeface="+mj-lt"/>
                <a:buAutoNum type="alphaLcPeriod"/>
              </a:pPr>
              <a:r>
                <a:rPr lang="pt-BR" dirty="0">
                  <a:solidFill>
                    <a:schemeClr val="tx2"/>
                  </a:solidFill>
                </a:rPr>
                <a:t>Pelaksana melaporkan kepada Pejabat Pengawas, jika Pejabat Pengawas mengalami situasi yang sama maka melaporkan kepada Pejabat Administrator </a:t>
              </a:r>
            </a:p>
            <a:p>
              <a:pPr marL="342900" indent="-342900" algn="just">
                <a:spcBef>
                  <a:spcPts val="600"/>
                </a:spcBef>
                <a:buFont typeface="+mj-lt"/>
                <a:buAutoNum type="alphaLcPeriod"/>
              </a:pPr>
              <a:r>
                <a:rPr lang="pt-BR" dirty="0">
                  <a:solidFill>
                    <a:schemeClr val="tx2"/>
                  </a:solidFill>
                </a:rPr>
                <a:t>Pejabat Pengawas melaporkan kepada Pejabat Administrator, </a:t>
              </a:r>
            </a:p>
            <a:p>
              <a:pPr marL="342900" indent="-342900" algn="just">
                <a:spcBef>
                  <a:spcPts val="600"/>
                </a:spcBef>
                <a:buFont typeface="+mj-lt"/>
                <a:buAutoNum type="alphaLcPeriod"/>
              </a:pPr>
              <a:r>
                <a:rPr lang="pt-BR" dirty="0">
                  <a:solidFill>
                    <a:schemeClr val="tx2"/>
                  </a:solidFill>
                </a:rPr>
                <a:t>dst berjenjang s.d. Menkeu</a:t>
              </a:r>
            </a:p>
            <a:p>
              <a:pPr marL="342900" indent="-342900" algn="just">
                <a:spcBef>
                  <a:spcPts val="600"/>
                </a:spcBef>
                <a:buFont typeface="Arial" panose="020B0604020202020204" pitchFamily="34" charset="0"/>
                <a:buAutoNum type="alphaLcPeriod"/>
              </a:pPr>
              <a:r>
                <a:rPr lang="en-ID" dirty="0" err="1">
                  <a:solidFill>
                    <a:schemeClr val="tx2"/>
                  </a:solidFill>
                </a:rPr>
                <a:t>Pejabat</a:t>
              </a:r>
              <a:r>
                <a:rPr lang="en-ID" dirty="0">
                  <a:solidFill>
                    <a:schemeClr val="tx2"/>
                  </a:solidFill>
                </a:rPr>
                <a:t> </a:t>
              </a:r>
              <a:r>
                <a:rPr lang="en-ID" dirty="0" err="1">
                  <a:solidFill>
                    <a:schemeClr val="tx2"/>
                  </a:solidFill>
                </a:rPr>
                <a:t>Fungsional</a:t>
              </a:r>
              <a:r>
                <a:rPr lang="en-ID" dirty="0">
                  <a:solidFill>
                    <a:schemeClr val="tx2"/>
                  </a:solidFill>
                </a:rPr>
                <a:t> </a:t>
              </a:r>
              <a:r>
                <a:rPr lang="en-ID" dirty="0" err="1">
                  <a:solidFill>
                    <a:schemeClr val="tx2"/>
                  </a:solidFill>
                </a:rPr>
                <a:t>melaporkan</a:t>
              </a:r>
              <a:r>
                <a:rPr lang="en-ID" dirty="0">
                  <a:solidFill>
                    <a:schemeClr val="tx2"/>
                  </a:solidFill>
                </a:rPr>
                <a:t> </a:t>
              </a:r>
              <a:r>
                <a:rPr lang="en-ID" dirty="0" err="1">
                  <a:solidFill>
                    <a:schemeClr val="tx2"/>
                  </a:solidFill>
                </a:rPr>
                <a:t>kepada</a:t>
              </a:r>
              <a:r>
                <a:rPr lang="en-ID" dirty="0">
                  <a:solidFill>
                    <a:schemeClr val="tx2"/>
                  </a:solidFill>
                </a:rPr>
                <a:t> </a:t>
              </a:r>
              <a:r>
                <a:rPr lang="en-ID" dirty="0" err="1">
                  <a:solidFill>
                    <a:schemeClr val="tx2"/>
                  </a:solidFill>
                </a:rPr>
                <a:t>Atasan</a:t>
              </a:r>
              <a:r>
                <a:rPr lang="en-ID" dirty="0">
                  <a:solidFill>
                    <a:schemeClr val="tx2"/>
                  </a:solidFill>
                </a:rPr>
                <a:t> </a:t>
              </a:r>
              <a:r>
                <a:rPr lang="en-ID" dirty="0" err="1">
                  <a:solidFill>
                    <a:schemeClr val="tx2"/>
                  </a:solidFill>
                </a:rPr>
                <a:t>Langsung</a:t>
              </a:r>
              <a:endParaRPr lang="en-ID" dirty="0">
                <a:solidFill>
                  <a:schemeClr val="tx2"/>
                </a:solidFill>
              </a:endParaRPr>
            </a:p>
          </p:txBody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866ECCC-C089-4245-A438-75E61640A975}"/>
              </a:ext>
            </a:extLst>
          </p:cNvPr>
          <p:cNvSpPr/>
          <p:nvPr/>
        </p:nvSpPr>
        <p:spPr>
          <a:xfrm flipV="1">
            <a:off x="3440483" y="3842089"/>
            <a:ext cx="2499610" cy="318637"/>
          </a:xfrm>
          <a:custGeom>
            <a:avLst/>
            <a:gdLst>
              <a:gd name="connsiteX0" fmla="*/ 3087666 w 3088334"/>
              <a:gd name="connsiteY0" fmla="*/ 0 h 338203"/>
              <a:gd name="connsiteX1" fmla="*/ 2661781 w 3088334"/>
              <a:gd name="connsiteY1" fmla="*/ 106471 h 338203"/>
              <a:gd name="connsiteX2" fmla="*/ 488515 w 3088334"/>
              <a:gd name="connsiteY2" fmla="*/ 125260 h 338203"/>
              <a:gd name="connsiteX3" fmla="*/ 0 w 3088334"/>
              <a:gd name="connsiteY3" fmla="*/ 338203 h 3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334" h="338203">
                <a:moveTo>
                  <a:pt x="3087666" y="0"/>
                </a:moveTo>
                <a:cubicBezTo>
                  <a:pt x="3091319" y="42797"/>
                  <a:pt x="3094973" y="85594"/>
                  <a:pt x="2661781" y="106471"/>
                </a:cubicBezTo>
                <a:cubicBezTo>
                  <a:pt x="2228589" y="127348"/>
                  <a:pt x="932145" y="86638"/>
                  <a:pt x="488515" y="125260"/>
                </a:cubicBezTo>
                <a:cubicBezTo>
                  <a:pt x="44885" y="163882"/>
                  <a:pt x="9394" y="278704"/>
                  <a:pt x="0" y="338203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45875134-467B-453D-A813-26C9E0D1D621}"/>
              </a:ext>
            </a:extLst>
          </p:cNvPr>
          <p:cNvSpPr/>
          <p:nvPr/>
        </p:nvSpPr>
        <p:spPr>
          <a:xfrm flipH="1" flipV="1">
            <a:off x="5947024" y="3841764"/>
            <a:ext cx="2499610" cy="318637"/>
          </a:xfrm>
          <a:custGeom>
            <a:avLst/>
            <a:gdLst>
              <a:gd name="connsiteX0" fmla="*/ 3087666 w 3088334"/>
              <a:gd name="connsiteY0" fmla="*/ 0 h 338203"/>
              <a:gd name="connsiteX1" fmla="*/ 2661781 w 3088334"/>
              <a:gd name="connsiteY1" fmla="*/ 106471 h 338203"/>
              <a:gd name="connsiteX2" fmla="*/ 488515 w 3088334"/>
              <a:gd name="connsiteY2" fmla="*/ 125260 h 338203"/>
              <a:gd name="connsiteX3" fmla="*/ 0 w 3088334"/>
              <a:gd name="connsiteY3" fmla="*/ 338203 h 3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334" h="338203">
                <a:moveTo>
                  <a:pt x="3087666" y="0"/>
                </a:moveTo>
                <a:cubicBezTo>
                  <a:pt x="3091319" y="42797"/>
                  <a:pt x="3094973" y="85594"/>
                  <a:pt x="2661781" y="106471"/>
                </a:cubicBezTo>
                <a:cubicBezTo>
                  <a:pt x="2228589" y="127348"/>
                  <a:pt x="932145" y="86638"/>
                  <a:pt x="488515" y="125260"/>
                </a:cubicBezTo>
                <a:cubicBezTo>
                  <a:pt x="44885" y="163882"/>
                  <a:pt x="9394" y="278704"/>
                  <a:pt x="0" y="338203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Graphic 115" descr="No sign with solid fill">
            <a:extLst>
              <a:ext uri="{FF2B5EF4-FFF2-40B4-BE49-F238E27FC236}">
                <a16:creationId xmlns:a16="http://schemas.microsoft.com/office/drawing/2014/main" id="{8511FD9F-D1AB-4E2B-83D5-E5FD7883D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1623" y="2909648"/>
            <a:ext cx="646871" cy="646871"/>
          </a:xfrm>
          <a:prstGeom prst="rect">
            <a:avLst/>
          </a:prstGeom>
        </p:spPr>
      </p:pic>
      <p:pic>
        <p:nvPicPr>
          <p:cNvPr id="118" name="Graphic 117" descr="Document with solid fill">
            <a:extLst>
              <a:ext uri="{FF2B5EF4-FFF2-40B4-BE49-F238E27FC236}">
                <a16:creationId xmlns:a16="http://schemas.microsoft.com/office/drawing/2014/main" id="{A40BC05F-9279-4FE6-821C-810E3C494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4932" y="2948291"/>
            <a:ext cx="583322" cy="5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7F86651F-10DC-4669-A6C1-9EF4D8ED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53" y="-112793"/>
            <a:ext cx="7945731" cy="898576"/>
          </a:xfrm>
        </p:spPr>
        <p:txBody>
          <a:bodyPr>
            <a:normAutofit/>
          </a:bodyPr>
          <a:lstStyle/>
          <a:p>
            <a:r>
              <a:rPr lang="en-US" sz="3200" dirty="0"/>
              <a:t>PERMENPANRB vs KMK 475 2023</a:t>
            </a:r>
            <a:endParaRPr lang="en-ID" sz="320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37897E0-87D7-40B2-A1D8-EFA4A8BF2ED7}"/>
              </a:ext>
            </a:extLst>
          </p:cNvPr>
          <p:cNvSpPr/>
          <p:nvPr/>
        </p:nvSpPr>
        <p:spPr>
          <a:xfrm>
            <a:off x="6499876" y="863156"/>
            <a:ext cx="469900" cy="5994844"/>
          </a:xfrm>
          <a:custGeom>
            <a:avLst/>
            <a:gdLst>
              <a:gd name="connsiteX0" fmla="*/ 234950 w 469900"/>
              <a:gd name="connsiteY0" fmla="*/ 0 h 5308308"/>
              <a:gd name="connsiteX1" fmla="*/ 469900 w 469900"/>
              <a:gd name="connsiteY1" fmla="*/ 234950 h 5308308"/>
              <a:gd name="connsiteX2" fmla="*/ 469900 w 469900"/>
              <a:gd name="connsiteY2" fmla="*/ 5308308 h 5308308"/>
              <a:gd name="connsiteX3" fmla="*/ 0 w 469900"/>
              <a:gd name="connsiteY3" fmla="*/ 5308308 h 5308308"/>
              <a:gd name="connsiteX4" fmla="*/ 0 w 469900"/>
              <a:gd name="connsiteY4" fmla="*/ 234950 h 5308308"/>
              <a:gd name="connsiteX5" fmla="*/ 234950 w 469900"/>
              <a:gd name="connsiteY5" fmla="*/ 0 h 530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900" h="5308308">
                <a:moveTo>
                  <a:pt x="234950" y="0"/>
                </a:moveTo>
                <a:cubicBezTo>
                  <a:pt x="364709" y="0"/>
                  <a:pt x="469900" y="105191"/>
                  <a:pt x="469900" y="234950"/>
                </a:cubicBezTo>
                <a:lnTo>
                  <a:pt x="469900" y="5308308"/>
                </a:lnTo>
                <a:lnTo>
                  <a:pt x="0" y="5308308"/>
                </a:lnTo>
                <a:lnTo>
                  <a:pt x="0" y="234950"/>
                </a:lnTo>
                <a:cubicBezTo>
                  <a:pt x="0" y="105191"/>
                  <a:pt x="105191" y="0"/>
                  <a:pt x="234950" y="0"/>
                </a:cubicBezTo>
                <a:close/>
              </a:path>
            </a:pathLst>
          </a:custGeom>
          <a:gradFill flip="none" rotWithShape="1">
            <a:gsLst>
              <a:gs pos="0">
                <a:srgbClr val="A2B969">
                  <a:lumMod val="50000"/>
                </a:srgbClr>
              </a:gs>
              <a:gs pos="23000">
                <a:srgbClr val="A2B969"/>
              </a:gs>
              <a:gs pos="69000">
                <a:srgbClr val="A2B969"/>
              </a:gs>
              <a:gs pos="97000">
                <a:srgbClr val="A2B969">
                  <a:lumMod val="5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8A6901-52C4-4F98-AB03-CED40D8AEE4E}"/>
              </a:ext>
            </a:extLst>
          </p:cNvPr>
          <p:cNvGrpSpPr/>
          <p:nvPr/>
        </p:nvGrpSpPr>
        <p:grpSpPr>
          <a:xfrm>
            <a:off x="1633490" y="1300837"/>
            <a:ext cx="10202673" cy="720000"/>
            <a:chOff x="994664" y="1094158"/>
            <a:chExt cx="10202673" cy="1636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76630C-E555-4FFD-BA8A-4FDFF3C4B03A}"/>
                </a:ext>
              </a:extLst>
            </p:cNvPr>
            <p:cNvSpPr/>
            <p:nvPr/>
          </p:nvSpPr>
          <p:spPr>
            <a:xfrm>
              <a:off x="5124450" y="1699286"/>
              <a:ext cx="1943100" cy="1031472"/>
            </a:xfrm>
            <a:prstGeom prst="ellipse">
              <a:avLst/>
            </a:prstGeom>
            <a:solidFill>
              <a:srgbClr val="3A5C84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501E78-F79D-4375-8FAC-E6741FA6114B}"/>
                </a:ext>
              </a:extLst>
            </p:cNvPr>
            <p:cNvSpPr/>
            <p:nvPr/>
          </p:nvSpPr>
          <p:spPr>
            <a:xfrm>
              <a:off x="994664" y="1284018"/>
              <a:ext cx="4368801" cy="1276430"/>
            </a:xfrm>
            <a:prstGeom prst="rect">
              <a:avLst/>
            </a:prstGeom>
            <a:solidFill>
              <a:srgbClr val="3A5C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94560" tIns="45720" rtlCol="0" anchor="ctr"/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B1EF51-4B1E-4147-9D13-EA172BF14189}"/>
                </a:ext>
              </a:extLst>
            </p:cNvPr>
            <p:cNvSpPr/>
            <p:nvPr/>
          </p:nvSpPr>
          <p:spPr>
            <a:xfrm>
              <a:off x="5363465" y="1094158"/>
              <a:ext cx="1460500" cy="1466289"/>
            </a:xfrm>
            <a:custGeom>
              <a:avLst/>
              <a:gdLst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730250 w 1460500"/>
                <a:gd name="connsiteY2" fmla="*/ 1265263 h 1709959"/>
                <a:gd name="connsiteX3" fmla="*/ 1417240 w 1460500"/>
                <a:gd name="connsiteY3" fmla="*/ 1079969 h 1709959"/>
                <a:gd name="connsiteX4" fmla="*/ 1460500 w 1460500"/>
                <a:gd name="connsiteY4" fmla="*/ 1045828 h 1709959"/>
                <a:gd name="connsiteX5" fmla="*/ 1460500 w 1460500"/>
                <a:gd name="connsiteY5" fmla="*/ 1709959 h 1709959"/>
                <a:gd name="connsiteX6" fmla="*/ 1454545 w 1460500"/>
                <a:gd name="connsiteY6" fmla="*/ 1709959 h 1709959"/>
                <a:gd name="connsiteX7" fmla="*/ 1417240 w 1460500"/>
                <a:gd name="connsiteY7" fmla="*/ 1680518 h 1709959"/>
                <a:gd name="connsiteX8" fmla="*/ 730250 w 1460500"/>
                <a:gd name="connsiteY8" fmla="*/ 1495224 h 1709959"/>
                <a:gd name="connsiteX9" fmla="*/ 43261 w 1460500"/>
                <a:gd name="connsiteY9" fmla="*/ 1680518 h 1709959"/>
                <a:gd name="connsiteX10" fmla="*/ 5956 w 1460500"/>
                <a:gd name="connsiteY10" fmla="*/ 1709959 h 1709959"/>
                <a:gd name="connsiteX11" fmla="*/ 0 w 1460500"/>
                <a:gd name="connsiteY11" fmla="*/ 1709959 h 1709959"/>
                <a:gd name="connsiteX12" fmla="*/ 730250 w 1460500"/>
                <a:gd name="connsiteY12" fmla="*/ 0 h 1709959"/>
                <a:gd name="connsiteX13" fmla="*/ 1417240 w 1460500"/>
                <a:gd name="connsiteY13" fmla="*/ 185294 h 1709959"/>
                <a:gd name="connsiteX14" fmla="*/ 1454528 w 1460500"/>
                <a:gd name="connsiteY14" fmla="*/ 214722 h 1709959"/>
                <a:gd name="connsiteX15" fmla="*/ 1454530 w 1460500"/>
                <a:gd name="connsiteY15" fmla="*/ 214723 h 1709959"/>
                <a:gd name="connsiteX16" fmla="*/ 1460500 w 1460500"/>
                <a:gd name="connsiteY16" fmla="*/ 214723 h 1709959"/>
                <a:gd name="connsiteX17" fmla="*/ 1460500 w 1460500"/>
                <a:gd name="connsiteY17" fmla="*/ 219435 h 1709959"/>
                <a:gd name="connsiteX18" fmla="*/ 1460500 w 1460500"/>
                <a:gd name="connsiteY18" fmla="*/ 219436 h 1709959"/>
                <a:gd name="connsiteX19" fmla="*/ 1460500 w 1460500"/>
                <a:gd name="connsiteY19" fmla="*/ 1045827 h 1709959"/>
                <a:gd name="connsiteX20" fmla="*/ 1417240 w 1460500"/>
                <a:gd name="connsiteY20" fmla="*/ 1079968 h 1709959"/>
                <a:gd name="connsiteX21" fmla="*/ 730250 w 1460500"/>
                <a:gd name="connsiteY21" fmla="*/ 1265262 h 1709959"/>
                <a:gd name="connsiteX22" fmla="*/ 43260 w 1460500"/>
                <a:gd name="connsiteY22" fmla="*/ 1079968 h 1709959"/>
                <a:gd name="connsiteX23" fmla="*/ 0 w 1460500"/>
                <a:gd name="connsiteY23" fmla="*/ 1045827 h 1709959"/>
                <a:gd name="connsiteX24" fmla="*/ 0 w 1460500"/>
                <a:gd name="connsiteY24" fmla="*/ 219436 h 1709959"/>
                <a:gd name="connsiteX25" fmla="*/ 0 w 1460500"/>
                <a:gd name="connsiteY25" fmla="*/ 219435 h 1709959"/>
                <a:gd name="connsiteX26" fmla="*/ 0 w 1460500"/>
                <a:gd name="connsiteY26" fmla="*/ 214723 h 1709959"/>
                <a:gd name="connsiteX27" fmla="*/ 5971 w 1460500"/>
                <a:gd name="connsiteY27" fmla="*/ 214723 h 1709959"/>
                <a:gd name="connsiteX28" fmla="*/ 5972 w 1460500"/>
                <a:gd name="connsiteY28" fmla="*/ 214722 h 1709959"/>
                <a:gd name="connsiteX29" fmla="*/ 43260 w 1460500"/>
                <a:gd name="connsiteY29" fmla="*/ 185294 h 1709959"/>
                <a:gd name="connsiteX30" fmla="*/ 730250 w 1460500"/>
                <a:gd name="connsiteY30" fmla="*/ 0 h 1709959"/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730250 w 1460500"/>
                <a:gd name="connsiteY2" fmla="*/ 1265263 h 1709959"/>
                <a:gd name="connsiteX3" fmla="*/ 1417240 w 1460500"/>
                <a:gd name="connsiteY3" fmla="*/ 1079969 h 1709959"/>
                <a:gd name="connsiteX4" fmla="*/ 1460500 w 1460500"/>
                <a:gd name="connsiteY4" fmla="*/ 1045828 h 1709959"/>
                <a:gd name="connsiteX5" fmla="*/ 1460500 w 1460500"/>
                <a:gd name="connsiteY5" fmla="*/ 1709959 h 1709959"/>
                <a:gd name="connsiteX6" fmla="*/ 1454545 w 1460500"/>
                <a:gd name="connsiteY6" fmla="*/ 1709959 h 1709959"/>
                <a:gd name="connsiteX7" fmla="*/ 1417240 w 1460500"/>
                <a:gd name="connsiteY7" fmla="*/ 1680518 h 1709959"/>
                <a:gd name="connsiteX8" fmla="*/ 730250 w 1460500"/>
                <a:gd name="connsiteY8" fmla="*/ 1495224 h 1709959"/>
                <a:gd name="connsiteX9" fmla="*/ 43261 w 1460500"/>
                <a:gd name="connsiteY9" fmla="*/ 1680518 h 1709959"/>
                <a:gd name="connsiteX10" fmla="*/ 5956 w 1460500"/>
                <a:gd name="connsiteY10" fmla="*/ 1709959 h 1709959"/>
                <a:gd name="connsiteX11" fmla="*/ 0 w 1460500"/>
                <a:gd name="connsiteY11" fmla="*/ 1709959 h 1709959"/>
                <a:gd name="connsiteX12" fmla="*/ 0 w 1460500"/>
                <a:gd name="connsiteY12" fmla="*/ 1045828 h 1709959"/>
                <a:gd name="connsiteX13" fmla="*/ 730250 w 1460500"/>
                <a:gd name="connsiteY13" fmla="*/ 0 h 1709959"/>
                <a:gd name="connsiteX14" fmla="*/ 1417240 w 1460500"/>
                <a:gd name="connsiteY14" fmla="*/ 185294 h 1709959"/>
                <a:gd name="connsiteX15" fmla="*/ 1454528 w 1460500"/>
                <a:gd name="connsiteY15" fmla="*/ 214722 h 1709959"/>
                <a:gd name="connsiteX16" fmla="*/ 1454530 w 1460500"/>
                <a:gd name="connsiteY16" fmla="*/ 214723 h 1709959"/>
                <a:gd name="connsiteX17" fmla="*/ 1460500 w 1460500"/>
                <a:gd name="connsiteY17" fmla="*/ 214723 h 1709959"/>
                <a:gd name="connsiteX18" fmla="*/ 1460500 w 1460500"/>
                <a:gd name="connsiteY18" fmla="*/ 219435 h 1709959"/>
                <a:gd name="connsiteX19" fmla="*/ 1460500 w 1460500"/>
                <a:gd name="connsiteY19" fmla="*/ 219436 h 1709959"/>
                <a:gd name="connsiteX20" fmla="*/ 1460500 w 1460500"/>
                <a:gd name="connsiteY20" fmla="*/ 1045827 h 1709959"/>
                <a:gd name="connsiteX21" fmla="*/ 1417240 w 1460500"/>
                <a:gd name="connsiteY21" fmla="*/ 1079968 h 1709959"/>
                <a:gd name="connsiteX22" fmla="*/ 43260 w 1460500"/>
                <a:gd name="connsiteY22" fmla="*/ 1079968 h 1709959"/>
                <a:gd name="connsiteX23" fmla="*/ 0 w 1460500"/>
                <a:gd name="connsiteY23" fmla="*/ 1045827 h 1709959"/>
                <a:gd name="connsiteX24" fmla="*/ 0 w 1460500"/>
                <a:gd name="connsiteY24" fmla="*/ 219436 h 1709959"/>
                <a:gd name="connsiteX25" fmla="*/ 0 w 1460500"/>
                <a:gd name="connsiteY25" fmla="*/ 219435 h 1709959"/>
                <a:gd name="connsiteX26" fmla="*/ 0 w 1460500"/>
                <a:gd name="connsiteY26" fmla="*/ 214723 h 1709959"/>
                <a:gd name="connsiteX27" fmla="*/ 5971 w 1460500"/>
                <a:gd name="connsiteY27" fmla="*/ 214723 h 1709959"/>
                <a:gd name="connsiteX28" fmla="*/ 5972 w 1460500"/>
                <a:gd name="connsiteY28" fmla="*/ 214722 h 1709959"/>
                <a:gd name="connsiteX29" fmla="*/ 43260 w 1460500"/>
                <a:gd name="connsiteY29" fmla="*/ 185294 h 1709959"/>
                <a:gd name="connsiteX30" fmla="*/ 730250 w 1460500"/>
                <a:gd name="connsiteY30" fmla="*/ 0 h 1709959"/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1417240 w 1460500"/>
                <a:gd name="connsiteY2" fmla="*/ 1079969 h 1709959"/>
                <a:gd name="connsiteX3" fmla="*/ 1460500 w 1460500"/>
                <a:gd name="connsiteY3" fmla="*/ 1045828 h 1709959"/>
                <a:gd name="connsiteX4" fmla="*/ 1460500 w 1460500"/>
                <a:gd name="connsiteY4" fmla="*/ 1709959 h 1709959"/>
                <a:gd name="connsiteX5" fmla="*/ 1454545 w 1460500"/>
                <a:gd name="connsiteY5" fmla="*/ 1709959 h 1709959"/>
                <a:gd name="connsiteX6" fmla="*/ 1417240 w 1460500"/>
                <a:gd name="connsiteY6" fmla="*/ 1680518 h 1709959"/>
                <a:gd name="connsiteX7" fmla="*/ 730250 w 1460500"/>
                <a:gd name="connsiteY7" fmla="*/ 1495224 h 1709959"/>
                <a:gd name="connsiteX8" fmla="*/ 43261 w 1460500"/>
                <a:gd name="connsiteY8" fmla="*/ 1680518 h 1709959"/>
                <a:gd name="connsiteX9" fmla="*/ 5956 w 1460500"/>
                <a:gd name="connsiteY9" fmla="*/ 1709959 h 1709959"/>
                <a:gd name="connsiteX10" fmla="*/ 0 w 1460500"/>
                <a:gd name="connsiteY10" fmla="*/ 1709959 h 1709959"/>
                <a:gd name="connsiteX11" fmla="*/ 0 w 1460500"/>
                <a:gd name="connsiteY11" fmla="*/ 1045828 h 1709959"/>
                <a:gd name="connsiteX12" fmla="*/ 730250 w 1460500"/>
                <a:gd name="connsiteY12" fmla="*/ 0 h 1709959"/>
                <a:gd name="connsiteX13" fmla="*/ 1417240 w 1460500"/>
                <a:gd name="connsiteY13" fmla="*/ 185294 h 1709959"/>
                <a:gd name="connsiteX14" fmla="*/ 1454528 w 1460500"/>
                <a:gd name="connsiteY14" fmla="*/ 214722 h 1709959"/>
                <a:gd name="connsiteX15" fmla="*/ 1454530 w 1460500"/>
                <a:gd name="connsiteY15" fmla="*/ 214723 h 1709959"/>
                <a:gd name="connsiteX16" fmla="*/ 1460500 w 1460500"/>
                <a:gd name="connsiteY16" fmla="*/ 214723 h 1709959"/>
                <a:gd name="connsiteX17" fmla="*/ 1460500 w 1460500"/>
                <a:gd name="connsiteY17" fmla="*/ 219435 h 1709959"/>
                <a:gd name="connsiteX18" fmla="*/ 1460500 w 1460500"/>
                <a:gd name="connsiteY18" fmla="*/ 219436 h 1709959"/>
                <a:gd name="connsiteX19" fmla="*/ 1460500 w 1460500"/>
                <a:gd name="connsiteY19" fmla="*/ 1045827 h 1709959"/>
                <a:gd name="connsiteX20" fmla="*/ 1417240 w 1460500"/>
                <a:gd name="connsiteY20" fmla="*/ 1079968 h 1709959"/>
                <a:gd name="connsiteX21" fmla="*/ 43260 w 1460500"/>
                <a:gd name="connsiteY21" fmla="*/ 1079968 h 1709959"/>
                <a:gd name="connsiteX22" fmla="*/ 0 w 1460500"/>
                <a:gd name="connsiteY22" fmla="*/ 1045827 h 1709959"/>
                <a:gd name="connsiteX23" fmla="*/ 0 w 1460500"/>
                <a:gd name="connsiteY23" fmla="*/ 219436 h 1709959"/>
                <a:gd name="connsiteX24" fmla="*/ 0 w 1460500"/>
                <a:gd name="connsiteY24" fmla="*/ 219435 h 1709959"/>
                <a:gd name="connsiteX25" fmla="*/ 0 w 1460500"/>
                <a:gd name="connsiteY25" fmla="*/ 214723 h 1709959"/>
                <a:gd name="connsiteX26" fmla="*/ 5971 w 1460500"/>
                <a:gd name="connsiteY26" fmla="*/ 214723 h 1709959"/>
                <a:gd name="connsiteX27" fmla="*/ 5972 w 1460500"/>
                <a:gd name="connsiteY27" fmla="*/ 214722 h 1709959"/>
                <a:gd name="connsiteX28" fmla="*/ 43260 w 1460500"/>
                <a:gd name="connsiteY28" fmla="*/ 185294 h 1709959"/>
                <a:gd name="connsiteX29" fmla="*/ 730250 w 1460500"/>
                <a:gd name="connsiteY29" fmla="*/ 0 h 170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60500" h="1709959">
                  <a:moveTo>
                    <a:pt x="0" y="1045828"/>
                  </a:moveTo>
                  <a:lnTo>
                    <a:pt x="43260" y="1079969"/>
                  </a:lnTo>
                  <a:cubicBezTo>
                    <a:pt x="279467" y="1085659"/>
                    <a:pt x="1181033" y="1085659"/>
                    <a:pt x="1417240" y="1079969"/>
                  </a:cubicBezTo>
                  <a:lnTo>
                    <a:pt x="1460500" y="1045828"/>
                  </a:lnTo>
                  <a:lnTo>
                    <a:pt x="1460500" y="1709959"/>
                  </a:lnTo>
                  <a:lnTo>
                    <a:pt x="1454545" y="1709959"/>
                  </a:lnTo>
                  <a:lnTo>
                    <a:pt x="1417240" y="1680518"/>
                  </a:lnTo>
                  <a:cubicBezTo>
                    <a:pt x="1241424" y="1566034"/>
                    <a:pt x="998536" y="1495224"/>
                    <a:pt x="730250" y="1495224"/>
                  </a:cubicBezTo>
                  <a:cubicBezTo>
                    <a:pt x="461964" y="1495224"/>
                    <a:pt x="219077" y="1566034"/>
                    <a:pt x="43261" y="1680518"/>
                  </a:cubicBezTo>
                  <a:lnTo>
                    <a:pt x="5956" y="1709959"/>
                  </a:lnTo>
                  <a:lnTo>
                    <a:pt x="0" y="1709959"/>
                  </a:lnTo>
                  <a:lnTo>
                    <a:pt x="0" y="1045828"/>
                  </a:lnTo>
                  <a:close/>
                  <a:moveTo>
                    <a:pt x="730250" y="0"/>
                  </a:moveTo>
                  <a:cubicBezTo>
                    <a:pt x="998536" y="0"/>
                    <a:pt x="1241424" y="70810"/>
                    <a:pt x="1417240" y="185294"/>
                  </a:cubicBezTo>
                  <a:lnTo>
                    <a:pt x="1454528" y="214722"/>
                  </a:lnTo>
                  <a:cubicBezTo>
                    <a:pt x="1454529" y="214722"/>
                    <a:pt x="1454529" y="214723"/>
                    <a:pt x="1454530" y="214723"/>
                  </a:cubicBezTo>
                  <a:lnTo>
                    <a:pt x="1460500" y="214723"/>
                  </a:lnTo>
                  <a:lnTo>
                    <a:pt x="1460500" y="219435"/>
                  </a:lnTo>
                  <a:lnTo>
                    <a:pt x="1460500" y="219436"/>
                  </a:lnTo>
                  <a:lnTo>
                    <a:pt x="1460500" y="1045827"/>
                  </a:lnTo>
                  <a:lnTo>
                    <a:pt x="1417240" y="1079968"/>
                  </a:lnTo>
                  <a:cubicBezTo>
                    <a:pt x="1181033" y="1085658"/>
                    <a:pt x="279467" y="1085658"/>
                    <a:pt x="43260" y="1079968"/>
                  </a:cubicBezTo>
                  <a:lnTo>
                    <a:pt x="0" y="1045827"/>
                  </a:lnTo>
                  <a:lnTo>
                    <a:pt x="0" y="219436"/>
                  </a:lnTo>
                  <a:lnTo>
                    <a:pt x="0" y="219435"/>
                  </a:lnTo>
                  <a:lnTo>
                    <a:pt x="0" y="214723"/>
                  </a:lnTo>
                  <a:lnTo>
                    <a:pt x="5971" y="214723"/>
                  </a:lnTo>
                  <a:lnTo>
                    <a:pt x="5972" y="214722"/>
                  </a:lnTo>
                  <a:lnTo>
                    <a:pt x="43260" y="185294"/>
                  </a:lnTo>
                  <a:cubicBezTo>
                    <a:pt x="219077" y="70810"/>
                    <a:pt x="461964" y="0"/>
                    <a:pt x="7302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A5C84"/>
                </a:gs>
                <a:gs pos="35000">
                  <a:srgbClr val="3A5C84">
                    <a:lumMod val="75000"/>
                  </a:srgbClr>
                </a:gs>
                <a:gs pos="65000">
                  <a:srgbClr val="3A5C84">
                    <a:lumMod val="75000"/>
                  </a:srgbClr>
                </a:gs>
                <a:gs pos="100000">
                  <a:srgbClr val="3A5C84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93190-B33A-47D1-82A9-1261E3BB2BED}"/>
                </a:ext>
              </a:extLst>
            </p:cNvPr>
            <p:cNvSpPr/>
            <p:nvPr/>
          </p:nvSpPr>
          <p:spPr>
            <a:xfrm flipH="1">
              <a:off x="6825110" y="1284018"/>
              <a:ext cx="4372227" cy="1276430"/>
            </a:xfrm>
            <a:prstGeom prst="rect">
              <a:avLst/>
            </a:prstGeom>
            <a:solidFill>
              <a:srgbClr val="3A5C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058F7-D3FB-407B-BA29-38DDE8B76E16}"/>
              </a:ext>
            </a:extLst>
          </p:cNvPr>
          <p:cNvSpPr txBox="1"/>
          <p:nvPr/>
        </p:nvSpPr>
        <p:spPr>
          <a:xfrm>
            <a:off x="1633490" y="1380351"/>
            <a:ext cx="454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rgbClr val="FFFFFF"/>
                </a:solidFill>
              </a:rPr>
              <a:t>Aktual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terjadi</a:t>
            </a:r>
            <a:r>
              <a:rPr lang="en-US" sz="1400" dirty="0">
                <a:solidFill>
                  <a:srgbClr val="FFFFFF"/>
                </a:solidFill>
              </a:rPr>
              <a:t>) 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Deklarasi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Konflik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Kepentingan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;</a:t>
            </a:r>
          </a:p>
          <a:p>
            <a:pPr algn="r"/>
            <a:r>
              <a:rPr lang="en-US" sz="1400" dirty="0" err="1">
                <a:solidFill>
                  <a:srgbClr val="FFFFFF"/>
                </a:solidFill>
              </a:rPr>
              <a:t>Potensial</a:t>
            </a:r>
            <a:r>
              <a:rPr lang="en-US" sz="1400" dirty="0">
                <a:solidFill>
                  <a:srgbClr val="FFFFFF"/>
                </a:solidFill>
              </a:rPr>
              <a:t> (</a:t>
            </a:r>
            <a:r>
              <a:rPr lang="en-US" sz="1400" dirty="0" err="1">
                <a:solidFill>
                  <a:srgbClr val="FFFFFF"/>
                </a:solidFill>
              </a:rPr>
              <a:t>berkala</a:t>
            </a:r>
            <a:r>
              <a:rPr lang="en-US" sz="1400" dirty="0">
                <a:solidFill>
                  <a:srgbClr val="FFFFFF"/>
                </a:solidFill>
              </a:rPr>
              <a:t>)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Pencatatan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 Daftar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Kepentingan</a:t>
            </a: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FFFF"/>
                </a:solidFill>
                <a:sym typeface="Wingdings" panose="05000000000000000000" pitchFamily="2" charset="2"/>
              </a:rPr>
              <a:t>Pribadi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AF1A21-4AF7-4707-B34D-89428D07FB32}"/>
              </a:ext>
            </a:extLst>
          </p:cNvPr>
          <p:cNvSpPr txBox="1"/>
          <p:nvPr/>
        </p:nvSpPr>
        <p:spPr>
          <a:xfrm>
            <a:off x="7462790" y="1374717"/>
            <a:ext cx="436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Aktual</a:t>
            </a:r>
            <a:r>
              <a:rPr lang="en-US" sz="1400" dirty="0">
                <a:solidFill>
                  <a:srgbClr val="FFFFFF"/>
                </a:solidFill>
              </a:rPr>
              <a:t> = </a:t>
            </a:r>
            <a:r>
              <a:rPr lang="en-US" sz="1400" dirty="0" err="1">
                <a:solidFill>
                  <a:srgbClr val="FFFFFF"/>
                </a:solidFill>
              </a:rPr>
              <a:t>Deklarasi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Benturan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Kepentingan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Potensial</a:t>
            </a:r>
            <a:r>
              <a:rPr lang="en-US" sz="1400" dirty="0">
                <a:solidFill>
                  <a:srgbClr val="FFFFFF"/>
                </a:solidFill>
              </a:rPr>
              <a:t> = </a:t>
            </a:r>
            <a:r>
              <a:rPr lang="en-US" sz="1400" dirty="0" err="1">
                <a:solidFill>
                  <a:srgbClr val="FFFFFF"/>
                </a:solidFill>
              </a:rPr>
              <a:t>Deklarasi</a:t>
            </a:r>
            <a:r>
              <a:rPr lang="en-US" sz="1400" dirty="0">
                <a:solidFill>
                  <a:srgbClr val="FFFFFF"/>
                </a:solidFill>
              </a:rPr>
              <a:t> Data </a:t>
            </a:r>
            <a:r>
              <a:rPr lang="en-US" sz="1400" dirty="0" err="1">
                <a:solidFill>
                  <a:srgbClr val="FFFFFF"/>
                </a:solidFill>
              </a:rPr>
              <a:t>Pegawai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2363E4-B25F-48B9-924F-C0EB9BD93930}"/>
              </a:ext>
            </a:extLst>
          </p:cNvPr>
          <p:cNvSpPr txBox="1"/>
          <p:nvPr/>
        </p:nvSpPr>
        <p:spPr>
          <a:xfrm>
            <a:off x="1633490" y="954707"/>
            <a:ext cx="486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465"/>
                </a:solidFill>
              </a:rPr>
              <a:t>DRAFT PERMENPAN-RB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7CFE6E-2B95-4E4C-99FB-C7F19520DB8E}"/>
              </a:ext>
            </a:extLst>
          </p:cNvPr>
          <p:cNvSpPr txBox="1"/>
          <p:nvPr/>
        </p:nvSpPr>
        <p:spPr>
          <a:xfrm>
            <a:off x="6995171" y="956407"/>
            <a:ext cx="481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465"/>
                </a:solidFill>
              </a:rPr>
              <a:t>KMK 475 TAHUN 2023</a:t>
            </a: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EB91FE15-02DA-4F31-AF02-AD2EE8B8698A}"/>
              </a:ext>
            </a:extLst>
          </p:cNvPr>
          <p:cNvSpPr txBox="1"/>
          <p:nvPr/>
        </p:nvSpPr>
        <p:spPr>
          <a:xfrm>
            <a:off x="185929" y="1395301"/>
            <a:ext cx="1476238" cy="830997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Jenis</a:t>
            </a:r>
            <a:r>
              <a:rPr lang="en-US" sz="2400" b="1" dirty="0"/>
              <a:t> &amp;</a:t>
            </a:r>
          </a:p>
          <a:p>
            <a:pPr algn="ctr"/>
            <a:r>
              <a:rPr lang="en-US" sz="2400" b="1" dirty="0" err="1"/>
              <a:t>Pelaporan</a:t>
            </a:r>
            <a:endParaRPr lang="en-US" sz="2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86840-7EEF-45A3-8BDA-F5EEE41E6CB2}"/>
              </a:ext>
            </a:extLst>
          </p:cNvPr>
          <p:cNvGrpSpPr/>
          <p:nvPr/>
        </p:nvGrpSpPr>
        <p:grpSpPr>
          <a:xfrm>
            <a:off x="1630146" y="2073222"/>
            <a:ext cx="10211652" cy="895745"/>
            <a:chOff x="1630146" y="2267375"/>
            <a:chExt cx="10211652" cy="720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3669DD-D09A-4A72-9EB3-01CB882E0A12}"/>
                </a:ext>
              </a:extLst>
            </p:cNvPr>
            <p:cNvGrpSpPr/>
            <p:nvPr/>
          </p:nvGrpSpPr>
          <p:grpSpPr>
            <a:xfrm>
              <a:off x="1634636" y="2267375"/>
              <a:ext cx="10201527" cy="720000"/>
              <a:chOff x="1633490" y="2856860"/>
              <a:chExt cx="10201527" cy="163548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ABFB4A8-DF23-4A4D-8EC1-6F541A542D4A}"/>
                  </a:ext>
                </a:extLst>
              </p:cNvPr>
              <p:cNvSpPr/>
              <p:nvPr/>
            </p:nvSpPr>
            <p:spPr>
              <a:xfrm>
                <a:off x="5763276" y="3460868"/>
                <a:ext cx="1943100" cy="1031472"/>
              </a:xfrm>
              <a:prstGeom prst="ellipse">
                <a:avLst/>
              </a:prstGeom>
              <a:solidFill>
                <a:srgbClr val="F7931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9D7F470-CE48-4CE9-9A4B-15FD5CA80E7A}"/>
                  </a:ext>
                </a:extLst>
              </p:cNvPr>
              <p:cNvSpPr/>
              <p:nvPr/>
            </p:nvSpPr>
            <p:spPr>
              <a:xfrm>
                <a:off x="1633490" y="3046720"/>
                <a:ext cx="4368801" cy="1276430"/>
              </a:xfrm>
              <a:prstGeom prst="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94560" tIns="45720"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CEF29DB-DB71-47E9-B04B-3795B9B3CD12}"/>
                  </a:ext>
                </a:extLst>
              </p:cNvPr>
              <p:cNvSpPr/>
              <p:nvPr/>
            </p:nvSpPr>
            <p:spPr>
              <a:xfrm>
                <a:off x="6002291" y="2856860"/>
                <a:ext cx="1460500" cy="1466289"/>
              </a:xfrm>
              <a:custGeom>
                <a:avLst/>
                <a:gdLst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730250 w 1460500"/>
                  <a:gd name="connsiteY21" fmla="*/ 1265262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0 w 1460500"/>
                  <a:gd name="connsiteY12" fmla="*/ 1045828 h 1709959"/>
                  <a:gd name="connsiteX13" fmla="*/ 730250 w 1460500"/>
                  <a:gd name="connsiteY13" fmla="*/ 0 h 1709959"/>
                  <a:gd name="connsiteX14" fmla="*/ 1417240 w 1460500"/>
                  <a:gd name="connsiteY14" fmla="*/ 185294 h 1709959"/>
                  <a:gd name="connsiteX15" fmla="*/ 1454528 w 1460500"/>
                  <a:gd name="connsiteY15" fmla="*/ 214722 h 1709959"/>
                  <a:gd name="connsiteX16" fmla="*/ 1454530 w 1460500"/>
                  <a:gd name="connsiteY16" fmla="*/ 214723 h 1709959"/>
                  <a:gd name="connsiteX17" fmla="*/ 1460500 w 1460500"/>
                  <a:gd name="connsiteY17" fmla="*/ 214723 h 1709959"/>
                  <a:gd name="connsiteX18" fmla="*/ 1460500 w 1460500"/>
                  <a:gd name="connsiteY18" fmla="*/ 219435 h 1709959"/>
                  <a:gd name="connsiteX19" fmla="*/ 1460500 w 1460500"/>
                  <a:gd name="connsiteY19" fmla="*/ 219436 h 1709959"/>
                  <a:gd name="connsiteX20" fmla="*/ 1460500 w 1460500"/>
                  <a:gd name="connsiteY20" fmla="*/ 1045827 h 1709959"/>
                  <a:gd name="connsiteX21" fmla="*/ 1417240 w 1460500"/>
                  <a:gd name="connsiteY21" fmla="*/ 1079968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1417240 w 1460500"/>
                  <a:gd name="connsiteY2" fmla="*/ 1079969 h 1709959"/>
                  <a:gd name="connsiteX3" fmla="*/ 1460500 w 1460500"/>
                  <a:gd name="connsiteY3" fmla="*/ 1045828 h 1709959"/>
                  <a:gd name="connsiteX4" fmla="*/ 1460500 w 1460500"/>
                  <a:gd name="connsiteY4" fmla="*/ 1709959 h 1709959"/>
                  <a:gd name="connsiteX5" fmla="*/ 1454545 w 1460500"/>
                  <a:gd name="connsiteY5" fmla="*/ 1709959 h 1709959"/>
                  <a:gd name="connsiteX6" fmla="*/ 1417240 w 1460500"/>
                  <a:gd name="connsiteY6" fmla="*/ 1680518 h 1709959"/>
                  <a:gd name="connsiteX7" fmla="*/ 730250 w 1460500"/>
                  <a:gd name="connsiteY7" fmla="*/ 1495224 h 1709959"/>
                  <a:gd name="connsiteX8" fmla="*/ 43261 w 1460500"/>
                  <a:gd name="connsiteY8" fmla="*/ 1680518 h 1709959"/>
                  <a:gd name="connsiteX9" fmla="*/ 5956 w 1460500"/>
                  <a:gd name="connsiteY9" fmla="*/ 1709959 h 1709959"/>
                  <a:gd name="connsiteX10" fmla="*/ 0 w 1460500"/>
                  <a:gd name="connsiteY10" fmla="*/ 1709959 h 1709959"/>
                  <a:gd name="connsiteX11" fmla="*/ 0 w 1460500"/>
                  <a:gd name="connsiteY11" fmla="*/ 1045828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43260 w 1460500"/>
                  <a:gd name="connsiteY21" fmla="*/ 1079968 h 1709959"/>
                  <a:gd name="connsiteX22" fmla="*/ 0 w 1460500"/>
                  <a:gd name="connsiteY22" fmla="*/ 1045827 h 1709959"/>
                  <a:gd name="connsiteX23" fmla="*/ 0 w 1460500"/>
                  <a:gd name="connsiteY23" fmla="*/ 219436 h 1709959"/>
                  <a:gd name="connsiteX24" fmla="*/ 0 w 1460500"/>
                  <a:gd name="connsiteY24" fmla="*/ 219435 h 1709959"/>
                  <a:gd name="connsiteX25" fmla="*/ 0 w 1460500"/>
                  <a:gd name="connsiteY25" fmla="*/ 214723 h 1709959"/>
                  <a:gd name="connsiteX26" fmla="*/ 5971 w 1460500"/>
                  <a:gd name="connsiteY26" fmla="*/ 214723 h 1709959"/>
                  <a:gd name="connsiteX27" fmla="*/ 5972 w 1460500"/>
                  <a:gd name="connsiteY27" fmla="*/ 214722 h 1709959"/>
                  <a:gd name="connsiteX28" fmla="*/ 43260 w 1460500"/>
                  <a:gd name="connsiteY28" fmla="*/ 185294 h 1709959"/>
                  <a:gd name="connsiteX29" fmla="*/ 730250 w 1460500"/>
                  <a:gd name="connsiteY29" fmla="*/ 0 h 170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0500" h="1709959">
                    <a:moveTo>
                      <a:pt x="0" y="1045828"/>
                    </a:moveTo>
                    <a:lnTo>
                      <a:pt x="43260" y="1079969"/>
                    </a:lnTo>
                    <a:cubicBezTo>
                      <a:pt x="279467" y="1085659"/>
                      <a:pt x="1181033" y="1085659"/>
                      <a:pt x="1417240" y="1079969"/>
                    </a:cubicBezTo>
                    <a:lnTo>
                      <a:pt x="1460500" y="1045828"/>
                    </a:lnTo>
                    <a:lnTo>
                      <a:pt x="1460500" y="1709959"/>
                    </a:lnTo>
                    <a:lnTo>
                      <a:pt x="1454545" y="1709959"/>
                    </a:lnTo>
                    <a:lnTo>
                      <a:pt x="1417240" y="1680518"/>
                    </a:lnTo>
                    <a:cubicBezTo>
                      <a:pt x="1241424" y="1566034"/>
                      <a:pt x="998536" y="1495224"/>
                      <a:pt x="730250" y="1495224"/>
                    </a:cubicBezTo>
                    <a:cubicBezTo>
                      <a:pt x="461964" y="1495224"/>
                      <a:pt x="219077" y="1566034"/>
                      <a:pt x="43261" y="1680518"/>
                    </a:cubicBezTo>
                    <a:lnTo>
                      <a:pt x="5956" y="1709959"/>
                    </a:lnTo>
                    <a:lnTo>
                      <a:pt x="0" y="1709959"/>
                    </a:lnTo>
                    <a:lnTo>
                      <a:pt x="0" y="1045828"/>
                    </a:lnTo>
                    <a:close/>
                    <a:moveTo>
                      <a:pt x="730250" y="0"/>
                    </a:moveTo>
                    <a:cubicBezTo>
                      <a:pt x="998536" y="0"/>
                      <a:pt x="1241424" y="70810"/>
                      <a:pt x="1417240" y="185294"/>
                    </a:cubicBezTo>
                    <a:lnTo>
                      <a:pt x="1454528" y="214722"/>
                    </a:lnTo>
                    <a:cubicBezTo>
                      <a:pt x="1454529" y="214722"/>
                      <a:pt x="1454529" y="214723"/>
                      <a:pt x="1454530" y="214723"/>
                    </a:cubicBezTo>
                    <a:lnTo>
                      <a:pt x="1460500" y="214723"/>
                    </a:lnTo>
                    <a:lnTo>
                      <a:pt x="1460500" y="219435"/>
                    </a:lnTo>
                    <a:lnTo>
                      <a:pt x="1460500" y="219436"/>
                    </a:lnTo>
                    <a:lnTo>
                      <a:pt x="1460500" y="1045827"/>
                    </a:lnTo>
                    <a:lnTo>
                      <a:pt x="1417240" y="1079968"/>
                    </a:lnTo>
                    <a:cubicBezTo>
                      <a:pt x="1181033" y="1085658"/>
                      <a:pt x="279467" y="1085658"/>
                      <a:pt x="43260" y="1079968"/>
                    </a:cubicBezTo>
                    <a:lnTo>
                      <a:pt x="0" y="1045827"/>
                    </a:lnTo>
                    <a:lnTo>
                      <a:pt x="0" y="219436"/>
                    </a:lnTo>
                    <a:lnTo>
                      <a:pt x="0" y="219435"/>
                    </a:lnTo>
                    <a:lnTo>
                      <a:pt x="0" y="214723"/>
                    </a:lnTo>
                    <a:lnTo>
                      <a:pt x="5971" y="214723"/>
                    </a:lnTo>
                    <a:lnTo>
                      <a:pt x="5972" y="214722"/>
                    </a:lnTo>
                    <a:lnTo>
                      <a:pt x="43260" y="185294"/>
                    </a:lnTo>
                    <a:cubicBezTo>
                      <a:pt x="219077" y="70810"/>
                      <a:pt x="461964" y="0"/>
                      <a:pt x="73025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31F"/>
                  </a:gs>
                  <a:gs pos="35000">
                    <a:srgbClr val="F7931F">
                      <a:lumMod val="75000"/>
                    </a:srgbClr>
                  </a:gs>
                  <a:gs pos="65000">
                    <a:srgbClr val="F7931F">
                      <a:lumMod val="75000"/>
                    </a:srgbClr>
                  </a:gs>
                  <a:gs pos="100000">
                    <a:srgbClr val="F7931F"/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80514DB-0AB4-4B4F-A627-0557F5F6E080}"/>
                  </a:ext>
                </a:extLst>
              </p:cNvPr>
              <p:cNvSpPr/>
              <p:nvPr/>
            </p:nvSpPr>
            <p:spPr>
              <a:xfrm flipH="1">
                <a:off x="7462790" y="3046719"/>
                <a:ext cx="4372227" cy="1276430"/>
              </a:xfrm>
              <a:prstGeom prst="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Ins="219456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04AE34B-2294-44FB-99F8-EDFA570A329E}"/>
                </a:ext>
              </a:extLst>
            </p:cNvPr>
            <p:cNvSpPr txBox="1"/>
            <p:nvPr/>
          </p:nvSpPr>
          <p:spPr>
            <a:xfrm>
              <a:off x="1630146" y="2338942"/>
              <a:ext cx="4368801" cy="63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 err="1">
                  <a:solidFill>
                    <a:schemeClr val="tx2"/>
                  </a:solidFill>
                </a:rPr>
                <a:t>kepentingan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bisnis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hubungan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keluarga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afiliasi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i="1" dirty="0">
                  <a:solidFill>
                    <a:schemeClr val="tx2"/>
                  </a:solidFill>
                </a:rPr>
                <a:t>secondary employment; </a:t>
              </a:r>
              <a:r>
                <a:rPr lang="en-US" sz="1500" dirty="0" err="1">
                  <a:solidFill>
                    <a:schemeClr val="tx2"/>
                  </a:solidFill>
                </a:rPr>
                <a:t>rangkap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jabatan</a:t>
              </a:r>
              <a:r>
                <a:rPr lang="en-US" sz="1500" dirty="0">
                  <a:solidFill>
                    <a:schemeClr val="tx2"/>
                  </a:solidFill>
                </a:rPr>
                <a:t>;</a:t>
              </a:r>
            </a:p>
            <a:p>
              <a:pPr algn="r"/>
              <a:r>
                <a:rPr lang="en-US" sz="1500" i="1" dirty="0">
                  <a:solidFill>
                    <a:schemeClr val="tx2"/>
                  </a:solidFill>
                </a:rPr>
                <a:t>revolving door; sextortion; </a:t>
              </a:r>
              <a:r>
                <a:rPr lang="en-US" sz="1500" dirty="0" err="1">
                  <a:solidFill>
                    <a:schemeClr val="tx2"/>
                  </a:solidFill>
                </a:rPr>
                <a:t>gratifikasi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E7CC584-BBE8-45C7-8445-CE24DC81707B}"/>
                </a:ext>
              </a:extLst>
            </p:cNvPr>
            <p:cNvSpPr txBox="1"/>
            <p:nvPr/>
          </p:nvSpPr>
          <p:spPr>
            <a:xfrm>
              <a:off x="7472997" y="2338941"/>
              <a:ext cx="4368801" cy="445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solidFill>
                    <a:schemeClr val="tx2"/>
                  </a:solidFill>
                </a:rPr>
                <a:t>kepentingan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bisnis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hubungan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keluarga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afiliasi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rangkap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jabatan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pekerjaan</a:t>
              </a:r>
              <a:r>
                <a:rPr lang="en-US" sz="1500" dirty="0">
                  <a:solidFill>
                    <a:schemeClr val="tx2"/>
                  </a:solidFill>
                </a:rPr>
                <a:t> di </a:t>
              </a:r>
              <a:r>
                <a:rPr lang="en-US" sz="1500" dirty="0" err="1">
                  <a:solidFill>
                    <a:schemeClr val="tx2"/>
                  </a:solidFill>
                </a:rPr>
                <a:t>luar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pekerjaan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pokok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xtBox 6">
            <a:extLst>
              <a:ext uri="{FF2B5EF4-FFF2-40B4-BE49-F238E27FC236}">
                <a16:creationId xmlns:a16="http://schemas.microsoft.com/office/drawing/2014/main" id="{85F3914F-F087-48D5-B456-37263E3801DB}"/>
              </a:ext>
            </a:extLst>
          </p:cNvPr>
          <p:cNvSpPr txBox="1"/>
          <p:nvPr/>
        </p:nvSpPr>
        <p:spPr>
          <a:xfrm>
            <a:off x="15831" y="2188630"/>
            <a:ext cx="1791581" cy="830997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7931F"/>
                </a:solidFill>
              </a:rPr>
              <a:t>Sumber</a:t>
            </a:r>
            <a:endParaRPr lang="en-US" sz="2400" b="1" dirty="0">
              <a:solidFill>
                <a:srgbClr val="F7931F"/>
              </a:solidFill>
            </a:endParaRPr>
          </a:p>
          <a:p>
            <a:pPr algn="ctr"/>
            <a:r>
              <a:rPr lang="en-US" sz="2400" b="1" dirty="0" err="1">
                <a:solidFill>
                  <a:srgbClr val="F7931F"/>
                </a:solidFill>
              </a:rPr>
              <a:t>Kepentingan</a:t>
            </a:r>
            <a:endParaRPr lang="en-US" sz="2400" b="1" dirty="0">
              <a:solidFill>
                <a:srgbClr val="F7931F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1113798-ECF3-482E-9BCC-48CC2CC3A196}"/>
              </a:ext>
            </a:extLst>
          </p:cNvPr>
          <p:cNvGrpSpPr/>
          <p:nvPr/>
        </p:nvGrpSpPr>
        <p:grpSpPr>
          <a:xfrm>
            <a:off x="1633490" y="3022497"/>
            <a:ext cx="10204133" cy="720000"/>
            <a:chOff x="1633490" y="3072601"/>
            <a:chExt cx="10204133" cy="72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3D44AD-779E-4A7B-9342-71A723A695DD}"/>
                </a:ext>
              </a:extLst>
            </p:cNvPr>
            <p:cNvGrpSpPr/>
            <p:nvPr/>
          </p:nvGrpSpPr>
          <p:grpSpPr>
            <a:xfrm>
              <a:off x="1633490" y="3072601"/>
              <a:ext cx="10201528" cy="720000"/>
              <a:chOff x="1633490" y="4412883"/>
              <a:chExt cx="10201528" cy="163046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7D6D604-3C72-43A4-BAE0-FF71589FED74}"/>
                  </a:ext>
                </a:extLst>
              </p:cNvPr>
              <p:cNvSpPr/>
              <p:nvPr/>
            </p:nvSpPr>
            <p:spPr>
              <a:xfrm>
                <a:off x="5769434" y="5011874"/>
                <a:ext cx="1943100" cy="1031472"/>
              </a:xfrm>
              <a:prstGeom prst="ellipse">
                <a:avLst/>
              </a:prstGeom>
              <a:solidFill>
                <a:srgbClr val="063951">
                  <a:lumMod val="90000"/>
                  <a:lumOff val="1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C6B8E6A-589C-4998-A910-588B39224EDB}"/>
                  </a:ext>
                </a:extLst>
              </p:cNvPr>
              <p:cNvSpPr/>
              <p:nvPr/>
            </p:nvSpPr>
            <p:spPr>
              <a:xfrm>
                <a:off x="1633490" y="4602743"/>
                <a:ext cx="4368801" cy="1276430"/>
              </a:xfrm>
              <a:prstGeom prst="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94560" tIns="45720"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639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7C90ADA-96E2-4DA6-9C95-2D8281497A24}"/>
                  </a:ext>
                </a:extLst>
              </p:cNvPr>
              <p:cNvSpPr/>
              <p:nvPr/>
            </p:nvSpPr>
            <p:spPr>
              <a:xfrm>
                <a:off x="6002291" y="4412883"/>
                <a:ext cx="1460500" cy="1466289"/>
              </a:xfrm>
              <a:custGeom>
                <a:avLst/>
                <a:gdLst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730250 w 1460500"/>
                  <a:gd name="connsiteY21" fmla="*/ 1265262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0 w 1460500"/>
                  <a:gd name="connsiteY12" fmla="*/ 1045828 h 1709959"/>
                  <a:gd name="connsiteX13" fmla="*/ 730250 w 1460500"/>
                  <a:gd name="connsiteY13" fmla="*/ 0 h 1709959"/>
                  <a:gd name="connsiteX14" fmla="*/ 1417240 w 1460500"/>
                  <a:gd name="connsiteY14" fmla="*/ 185294 h 1709959"/>
                  <a:gd name="connsiteX15" fmla="*/ 1454528 w 1460500"/>
                  <a:gd name="connsiteY15" fmla="*/ 214722 h 1709959"/>
                  <a:gd name="connsiteX16" fmla="*/ 1454530 w 1460500"/>
                  <a:gd name="connsiteY16" fmla="*/ 214723 h 1709959"/>
                  <a:gd name="connsiteX17" fmla="*/ 1460500 w 1460500"/>
                  <a:gd name="connsiteY17" fmla="*/ 214723 h 1709959"/>
                  <a:gd name="connsiteX18" fmla="*/ 1460500 w 1460500"/>
                  <a:gd name="connsiteY18" fmla="*/ 219435 h 1709959"/>
                  <a:gd name="connsiteX19" fmla="*/ 1460500 w 1460500"/>
                  <a:gd name="connsiteY19" fmla="*/ 219436 h 1709959"/>
                  <a:gd name="connsiteX20" fmla="*/ 1460500 w 1460500"/>
                  <a:gd name="connsiteY20" fmla="*/ 1045827 h 1709959"/>
                  <a:gd name="connsiteX21" fmla="*/ 1417240 w 1460500"/>
                  <a:gd name="connsiteY21" fmla="*/ 1079968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1417240 w 1460500"/>
                  <a:gd name="connsiteY2" fmla="*/ 1079969 h 1709959"/>
                  <a:gd name="connsiteX3" fmla="*/ 1460500 w 1460500"/>
                  <a:gd name="connsiteY3" fmla="*/ 1045828 h 1709959"/>
                  <a:gd name="connsiteX4" fmla="*/ 1460500 w 1460500"/>
                  <a:gd name="connsiteY4" fmla="*/ 1709959 h 1709959"/>
                  <a:gd name="connsiteX5" fmla="*/ 1454545 w 1460500"/>
                  <a:gd name="connsiteY5" fmla="*/ 1709959 h 1709959"/>
                  <a:gd name="connsiteX6" fmla="*/ 1417240 w 1460500"/>
                  <a:gd name="connsiteY6" fmla="*/ 1680518 h 1709959"/>
                  <a:gd name="connsiteX7" fmla="*/ 730250 w 1460500"/>
                  <a:gd name="connsiteY7" fmla="*/ 1495224 h 1709959"/>
                  <a:gd name="connsiteX8" fmla="*/ 43261 w 1460500"/>
                  <a:gd name="connsiteY8" fmla="*/ 1680518 h 1709959"/>
                  <a:gd name="connsiteX9" fmla="*/ 5956 w 1460500"/>
                  <a:gd name="connsiteY9" fmla="*/ 1709959 h 1709959"/>
                  <a:gd name="connsiteX10" fmla="*/ 0 w 1460500"/>
                  <a:gd name="connsiteY10" fmla="*/ 1709959 h 1709959"/>
                  <a:gd name="connsiteX11" fmla="*/ 0 w 1460500"/>
                  <a:gd name="connsiteY11" fmla="*/ 1045828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43260 w 1460500"/>
                  <a:gd name="connsiteY21" fmla="*/ 1079968 h 1709959"/>
                  <a:gd name="connsiteX22" fmla="*/ 0 w 1460500"/>
                  <a:gd name="connsiteY22" fmla="*/ 1045827 h 1709959"/>
                  <a:gd name="connsiteX23" fmla="*/ 0 w 1460500"/>
                  <a:gd name="connsiteY23" fmla="*/ 219436 h 1709959"/>
                  <a:gd name="connsiteX24" fmla="*/ 0 w 1460500"/>
                  <a:gd name="connsiteY24" fmla="*/ 219435 h 1709959"/>
                  <a:gd name="connsiteX25" fmla="*/ 0 w 1460500"/>
                  <a:gd name="connsiteY25" fmla="*/ 214723 h 1709959"/>
                  <a:gd name="connsiteX26" fmla="*/ 5971 w 1460500"/>
                  <a:gd name="connsiteY26" fmla="*/ 214723 h 1709959"/>
                  <a:gd name="connsiteX27" fmla="*/ 5972 w 1460500"/>
                  <a:gd name="connsiteY27" fmla="*/ 214722 h 1709959"/>
                  <a:gd name="connsiteX28" fmla="*/ 43260 w 1460500"/>
                  <a:gd name="connsiteY28" fmla="*/ 185294 h 1709959"/>
                  <a:gd name="connsiteX29" fmla="*/ 730250 w 1460500"/>
                  <a:gd name="connsiteY29" fmla="*/ 0 h 170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0500" h="1709959">
                    <a:moveTo>
                      <a:pt x="0" y="1045828"/>
                    </a:moveTo>
                    <a:lnTo>
                      <a:pt x="43260" y="1079969"/>
                    </a:lnTo>
                    <a:cubicBezTo>
                      <a:pt x="279467" y="1085659"/>
                      <a:pt x="1181033" y="1085659"/>
                      <a:pt x="1417240" y="1079969"/>
                    </a:cubicBezTo>
                    <a:lnTo>
                      <a:pt x="1460500" y="1045828"/>
                    </a:lnTo>
                    <a:lnTo>
                      <a:pt x="1460500" y="1709959"/>
                    </a:lnTo>
                    <a:lnTo>
                      <a:pt x="1454545" y="1709959"/>
                    </a:lnTo>
                    <a:lnTo>
                      <a:pt x="1417240" y="1680518"/>
                    </a:lnTo>
                    <a:cubicBezTo>
                      <a:pt x="1241424" y="1566034"/>
                      <a:pt x="998536" y="1495224"/>
                      <a:pt x="730250" y="1495224"/>
                    </a:cubicBezTo>
                    <a:cubicBezTo>
                      <a:pt x="461964" y="1495224"/>
                      <a:pt x="219077" y="1566034"/>
                      <a:pt x="43261" y="1680518"/>
                    </a:cubicBezTo>
                    <a:lnTo>
                      <a:pt x="5956" y="1709959"/>
                    </a:lnTo>
                    <a:lnTo>
                      <a:pt x="0" y="1709959"/>
                    </a:lnTo>
                    <a:lnTo>
                      <a:pt x="0" y="1045828"/>
                    </a:lnTo>
                    <a:close/>
                    <a:moveTo>
                      <a:pt x="730250" y="0"/>
                    </a:moveTo>
                    <a:cubicBezTo>
                      <a:pt x="998536" y="0"/>
                      <a:pt x="1241424" y="70810"/>
                      <a:pt x="1417240" y="185294"/>
                    </a:cubicBezTo>
                    <a:lnTo>
                      <a:pt x="1454528" y="214722"/>
                    </a:lnTo>
                    <a:cubicBezTo>
                      <a:pt x="1454529" y="214722"/>
                      <a:pt x="1454529" y="214723"/>
                      <a:pt x="1454530" y="214723"/>
                    </a:cubicBezTo>
                    <a:lnTo>
                      <a:pt x="1460500" y="214723"/>
                    </a:lnTo>
                    <a:lnTo>
                      <a:pt x="1460500" y="219435"/>
                    </a:lnTo>
                    <a:lnTo>
                      <a:pt x="1460500" y="219436"/>
                    </a:lnTo>
                    <a:lnTo>
                      <a:pt x="1460500" y="1045827"/>
                    </a:lnTo>
                    <a:lnTo>
                      <a:pt x="1417240" y="1079968"/>
                    </a:lnTo>
                    <a:cubicBezTo>
                      <a:pt x="1181033" y="1085658"/>
                      <a:pt x="279467" y="1085658"/>
                      <a:pt x="43260" y="1079968"/>
                    </a:cubicBezTo>
                    <a:lnTo>
                      <a:pt x="0" y="1045827"/>
                    </a:lnTo>
                    <a:lnTo>
                      <a:pt x="0" y="219436"/>
                    </a:lnTo>
                    <a:lnTo>
                      <a:pt x="0" y="219435"/>
                    </a:lnTo>
                    <a:lnTo>
                      <a:pt x="0" y="214723"/>
                    </a:lnTo>
                    <a:lnTo>
                      <a:pt x="5971" y="214723"/>
                    </a:lnTo>
                    <a:lnTo>
                      <a:pt x="5972" y="214722"/>
                    </a:lnTo>
                    <a:lnTo>
                      <a:pt x="43260" y="185294"/>
                    </a:lnTo>
                    <a:cubicBezTo>
                      <a:pt x="219077" y="70810"/>
                      <a:pt x="461964" y="0"/>
                      <a:pt x="73025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CC1EF"/>
                  </a:gs>
                  <a:gs pos="35000">
                    <a:srgbClr val="4CC1EF">
                      <a:lumMod val="75000"/>
                    </a:srgbClr>
                  </a:gs>
                  <a:gs pos="65000">
                    <a:srgbClr val="4CC1EF">
                      <a:lumMod val="75000"/>
                    </a:srgbClr>
                  </a:gs>
                  <a:gs pos="100000">
                    <a:srgbClr val="4CC1EF"/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838E11-8128-457F-8801-E6998A41F8A9}"/>
                  </a:ext>
                </a:extLst>
              </p:cNvPr>
              <p:cNvSpPr/>
              <p:nvPr/>
            </p:nvSpPr>
            <p:spPr>
              <a:xfrm flipH="1">
                <a:off x="7462791" y="4602743"/>
                <a:ext cx="4372227" cy="1208005"/>
              </a:xfrm>
              <a:prstGeom prst="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Ins="219456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639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638D2B-FDD0-4087-9163-D6D63D3B7B76}"/>
                </a:ext>
              </a:extLst>
            </p:cNvPr>
            <p:cNvSpPr txBox="1"/>
            <p:nvPr/>
          </p:nvSpPr>
          <p:spPr>
            <a:xfrm>
              <a:off x="1646950" y="3157125"/>
              <a:ext cx="4368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 err="1">
                  <a:solidFill>
                    <a:schemeClr val="tx2"/>
                  </a:solidFill>
                </a:rPr>
                <a:t>pasangan</a:t>
              </a:r>
              <a:r>
                <a:rPr lang="en-US" sz="1500" dirty="0">
                  <a:solidFill>
                    <a:schemeClr val="tx2"/>
                  </a:solidFill>
                </a:rPr>
                <a:t> dan </a:t>
              </a:r>
              <a:r>
                <a:rPr lang="en-US" sz="1500" dirty="0" err="1">
                  <a:solidFill>
                    <a:schemeClr val="tx2"/>
                  </a:solidFill>
                </a:rPr>
                <a:t>hubungan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darah</a:t>
              </a:r>
              <a:r>
                <a:rPr lang="en-US" sz="1500" dirty="0">
                  <a:solidFill>
                    <a:schemeClr val="tx2"/>
                  </a:solidFill>
                </a:rPr>
                <a:t> dan </a:t>
              </a:r>
              <a:r>
                <a:rPr lang="en-US" sz="1500" dirty="0" err="1">
                  <a:solidFill>
                    <a:schemeClr val="tx2"/>
                  </a:solidFill>
                </a:rPr>
                <a:t>semenda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s.d.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tingkat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ketiga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1905525-8761-48F0-BACF-DB6C971A2732}"/>
                </a:ext>
              </a:extLst>
            </p:cNvPr>
            <p:cNvSpPr txBox="1"/>
            <p:nvPr/>
          </p:nvSpPr>
          <p:spPr>
            <a:xfrm>
              <a:off x="7468822" y="3146985"/>
              <a:ext cx="4368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solidFill>
                    <a:schemeClr val="tx2"/>
                  </a:solidFill>
                </a:rPr>
                <a:t>pasangan</a:t>
              </a:r>
              <a:r>
                <a:rPr lang="en-US" sz="1500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anak</a:t>
              </a:r>
              <a:r>
                <a:rPr lang="en-US" sz="1500" dirty="0">
                  <a:solidFill>
                    <a:schemeClr val="tx2"/>
                  </a:solidFill>
                </a:rPr>
                <a:t>, </a:t>
              </a:r>
              <a:r>
                <a:rPr lang="en-US" sz="1500" dirty="0" err="1">
                  <a:solidFill>
                    <a:schemeClr val="tx2"/>
                  </a:solidFill>
                </a:rPr>
                <a:t>orangtua</a:t>
              </a:r>
              <a:r>
                <a:rPr lang="en-US" sz="1500" dirty="0">
                  <a:solidFill>
                    <a:schemeClr val="tx2"/>
                  </a:solidFill>
                </a:rPr>
                <a:t>, </a:t>
              </a:r>
              <a:r>
                <a:rPr lang="en-US" sz="1500" dirty="0" err="1">
                  <a:solidFill>
                    <a:schemeClr val="tx2"/>
                  </a:solidFill>
                </a:rPr>
                <a:t>mertua</a:t>
              </a:r>
              <a:r>
                <a:rPr lang="en-US" sz="1500" dirty="0">
                  <a:solidFill>
                    <a:schemeClr val="tx2"/>
                  </a:solidFill>
                </a:rPr>
                <a:t>, </a:t>
              </a:r>
              <a:r>
                <a:rPr lang="en-US" sz="1500" dirty="0" err="1">
                  <a:solidFill>
                    <a:schemeClr val="tx2"/>
                  </a:solidFill>
                </a:rPr>
                <a:t>saudara</a:t>
              </a:r>
              <a:r>
                <a:rPr lang="en-US" sz="1500" dirty="0">
                  <a:solidFill>
                    <a:schemeClr val="tx2"/>
                  </a:solidFill>
                </a:rPr>
                <a:t> (</a:t>
              </a:r>
              <a:r>
                <a:rPr lang="en-US" sz="1500" dirty="0" err="1">
                  <a:solidFill>
                    <a:schemeClr val="tx2"/>
                  </a:solidFill>
                </a:rPr>
                <a:t>kandung</a:t>
              </a:r>
              <a:r>
                <a:rPr lang="en-US" sz="1500" dirty="0">
                  <a:solidFill>
                    <a:schemeClr val="tx2"/>
                  </a:solidFill>
                </a:rPr>
                <a:t>/</a:t>
              </a:r>
              <a:r>
                <a:rPr lang="en-US" sz="1500" dirty="0" err="1">
                  <a:solidFill>
                    <a:schemeClr val="tx2"/>
                  </a:solidFill>
                </a:rPr>
                <a:t>tiri</a:t>
              </a:r>
              <a:r>
                <a:rPr lang="en-US" sz="1500" dirty="0">
                  <a:solidFill>
                    <a:schemeClr val="tx2"/>
                  </a:solidFill>
                </a:rPr>
                <a:t>/</a:t>
              </a:r>
              <a:r>
                <a:rPr lang="en-US" sz="1500" dirty="0" err="1">
                  <a:solidFill>
                    <a:schemeClr val="tx2"/>
                  </a:solidFill>
                </a:rPr>
                <a:t>angkat</a:t>
              </a:r>
              <a:r>
                <a:rPr lang="en-US" sz="15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sp>
        <p:nvSpPr>
          <p:cNvPr id="61" name="TextBox 6">
            <a:extLst>
              <a:ext uri="{FF2B5EF4-FFF2-40B4-BE49-F238E27FC236}">
                <a16:creationId xmlns:a16="http://schemas.microsoft.com/office/drawing/2014/main" id="{849D8177-6267-49D9-9617-1C445B280B2A}"/>
              </a:ext>
            </a:extLst>
          </p:cNvPr>
          <p:cNvSpPr txBox="1"/>
          <p:nvPr/>
        </p:nvSpPr>
        <p:spPr>
          <a:xfrm>
            <a:off x="309959" y="3112601"/>
            <a:ext cx="1293945" cy="830997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4CC1EF"/>
                </a:solidFill>
              </a:rPr>
              <a:t>Afiliasi</a:t>
            </a:r>
            <a:endParaRPr lang="en-US" sz="2400" b="1" dirty="0">
              <a:solidFill>
                <a:srgbClr val="4CC1EF"/>
              </a:solidFill>
            </a:endParaRPr>
          </a:p>
          <a:p>
            <a:pPr algn="ctr"/>
            <a:r>
              <a:rPr lang="en-US" sz="2400" b="1" dirty="0" err="1">
                <a:solidFill>
                  <a:srgbClr val="4CC1EF"/>
                </a:solidFill>
              </a:rPr>
              <a:t>Keluarga</a:t>
            </a:r>
            <a:endParaRPr lang="en-US" sz="2400" b="1" dirty="0">
              <a:solidFill>
                <a:srgbClr val="4CC1EF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F923E6-C62C-44A0-8A8C-66269F81EC3B}"/>
              </a:ext>
            </a:extLst>
          </p:cNvPr>
          <p:cNvGrpSpPr/>
          <p:nvPr/>
        </p:nvGrpSpPr>
        <p:grpSpPr>
          <a:xfrm>
            <a:off x="1634637" y="3827707"/>
            <a:ext cx="10202673" cy="720000"/>
            <a:chOff x="994664" y="1094158"/>
            <a:chExt cx="10202673" cy="16366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FA13C13-198C-435F-BE04-4BFC0CC635C4}"/>
                </a:ext>
              </a:extLst>
            </p:cNvPr>
            <p:cNvSpPr/>
            <p:nvPr/>
          </p:nvSpPr>
          <p:spPr>
            <a:xfrm>
              <a:off x="5124450" y="1699286"/>
              <a:ext cx="1943100" cy="1031472"/>
            </a:xfrm>
            <a:prstGeom prst="ellipse">
              <a:avLst/>
            </a:prstGeom>
            <a:solidFill>
              <a:srgbClr val="3A5C84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7BB684F-8CB8-4C88-A339-BA427AA89133}"/>
                </a:ext>
              </a:extLst>
            </p:cNvPr>
            <p:cNvSpPr/>
            <p:nvPr/>
          </p:nvSpPr>
          <p:spPr>
            <a:xfrm>
              <a:off x="994664" y="1284018"/>
              <a:ext cx="4368801" cy="1276430"/>
            </a:xfrm>
            <a:prstGeom prst="rect">
              <a:avLst/>
            </a:prstGeom>
            <a:solidFill>
              <a:srgbClr val="3A5C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94560" tIns="45720" rtlCol="0" anchor="ctr"/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F48E0A-CB6F-4D86-BAF7-C274D4ADAC00}"/>
                </a:ext>
              </a:extLst>
            </p:cNvPr>
            <p:cNvSpPr/>
            <p:nvPr/>
          </p:nvSpPr>
          <p:spPr>
            <a:xfrm>
              <a:off x="5363465" y="1094158"/>
              <a:ext cx="1460500" cy="1466289"/>
            </a:xfrm>
            <a:custGeom>
              <a:avLst/>
              <a:gdLst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730250 w 1460500"/>
                <a:gd name="connsiteY2" fmla="*/ 1265263 h 1709959"/>
                <a:gd name="connsiteX3" fmla="*/ 1417240 w 1460500"/>
                <a:gd name="connsiteY3" fmla="*/ 1079969 h 1709959"/>
                <a:gd name="connsiteX4" fmla="*/ 1460500 w 1460500"/>
                <a:gd name="connsiteY4" fmla="*/ 1045828 h 1709959"/>
                <a:gd name="connsiteX5" fmla="*/ 1460500 w 1460500"/>
                <a:gd name="connsiteY5" fmla="*/ 1709959 h 1709959"/>
                <a:gd name="connsiteX6" fmla="*/ 1454545 w 1460500"/>
                <a:gd name="connsiteY6" fmla="*/ 1709959 h 1709959"/>
                <a:gd name="connsiteX7" fmla="*/ 1417240 w 1460500"/>
                <a:gd name="connsiteY7" fmla="*/ 1680518 h 1709959"/>
                <a:gd name="connsiteX8" fmla="*/ 730250 w 1460500"/>
                <a:gd name="connsiteY8" fmla="*/ 1495224 h 1709959"/>
                <a:gd name="connsiteX9" fmla="*/ 43261 w 1460500"/>
                <a:gd name="connsiteY9" fmla="*/ 1680518 h 1709959"/>
                <a:gd name="connsiteX10" fmla="*/ 5956 w 1460500"/>
                <a:gd name="connsiteY10" fmla="*/ 1709959 h 1709959"/>
                <a:gd name="connsiteX11" fmla="*/ 0 w 1460500"/>
                <a:gd name="connsiteY11" fmla="*/ 1709959 h 1709959"/>
                <a:gd name="connsiteX12" fmla="*/ 730250 w 1460500"/>
                <a:gd name="connsiteY12" fmla="*/ 0 h 1709959"/>
                <a:gd name="connsiteX13" fmla="*/ 1417240 w 1460500"/>
                <a:gd name="connsiteY13" fmla="*/ 185294 h 1709959"/>
                <a:gd name="connsiteX14" fmla="*/ 1454528 w 1460500"/>
                <a:gd name="connsiteY14" fmla="*/ 214722 h 1709959"/>
                <a:gd name="connsiteX15" fmla="*/ 1454530 w 1460500"/>
                <a:gd name="connsiteY15" fmla="*/ 214723 h 1709959"/>
                <a:gd name="connsiteX16" fmla="*/ 1460500 w 1460500"/>
                <a:gd name="connsiteY16" fmla="*/ 214723 h 1709959"/>
                <a:gd name="connsiteX17" fmla="*/ 1460500 w 1460500"/>
                <a:gd name="connsiteY17" fmla="*/ 219435 h 1709959"/>
                <a:gd name="connsiteX18" fmla="*/ 1460500 w 1460500"/>
                <a:gd name="connsiteY18" fmla="*/ 219436 h 1709959"/>
                <a:gd name="connsiteX19" fmla="*/ 1460500 w 1460500"/>
                <a:gd name="connsiteY19" fmla="*/ 1045827 h 1709959"/>
                <a:gd name="connsiteX20" fmla="*/ 1417240 w 1460500"/>
                <a:gd name="connsiteY20" fmla="*/ 1079968 h 1709959"/>
                <a:gd name="connsiteX21" fmla="*/ 730250 w 1460500"/>
                <a:gd name="connsiteY21" fmla="*/ 1265262 h 1709959"/>
                <a:gd name="connsiteX22" fmla="*/ 43260 w 1460500"/>
                <a:gd name="connsiteY22" fmla="*/ 1079968 h 1709959"/>
                <a:gd name="connsiteX23" fmla="*/ 0 w 1460500"/>
                <a:gd name="connsiteY23" fmla="*/ 1045827 h 1709959"/>
                <a:gd name="connsiteX24" fmla="*/ 0 w 1460500"/>
                <a:gd name="connsiteY24" fmla="*/ 219436 h 1709959"/>
                <a:gd name="connsiteX25" fmla="*/ 0 w 1460500"/>
                <a:gd name="connsiteY25" fmla="*/ 219435 h 1709959"/>
                <a:gd name="connsiteX26" fmla="*/ 0 w 1460500"/>
                <a:gd name="connsiteY26" fmla="*/ 214723 h 1709959"/>
                <a:gd name="connsiteX27" fmla="*/ 5971 w 1460500"/>
                <a:gd name="connsiteY27" fmla="*/ 214723 h 1709959"/>
                <a:gd name="connsiteX28" fmla="*/ 5972 w 1460500"/>
                <a:gd name="connsiteY28" fmla="*/ 214722 h 1709959"/>
                <a:gd name="connsiteX29" fmla="*/ 43260 w 1460500"/>
                <a:gd name="connsiteY29" fmla="*/ 185294 h 1709959"/>
                <a:gd name="connsiteX30" fmla="*/ 730250 w 1460500"/>
                <a:gd name="connsiteY30" fmla="*/ 0 h 1709959"/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730250 w 1460500"/>
                <a:gd name="connsiteY2" fmla="*/ 1265263 h 1709959"/>
                <a:gd name="connsiteX3" fmla="*/ 1417240 w 1460500"/>
                <a:gd name="connsiteY3" fmla="*/ 1079969 h 1709959"/>
                <a:gd name="connsiteX4" fmla="*/ 1460500 w 1460500"/>
                <a:gd name="connsiteY4" fmla="*/ 1045828 h 1709959"/>
                <a:gd name="connsiteX5" fmla="*/ 1460500 w 1460500"/>
                <a:gd name="connsiteY5" fmla="*/ 1709959 h 1709959"/>
                <a:gd name="connsiteX6" fmla="*/ 1454545 w 1460500"/>
                <a:gd name="connsiteY6" fmla="*/ 1709959 h 1709959"/>
                <a:gd name="connsiteX7" fmla="*/ 1417240 w 1460500"/>
                <a:gd name="connsiteY7" fmla="*/ 1680518 h 1709959"/>
                <a:gd name="connsiteX8" fmla="*/ 730250 w 1460500"/>
                <a:gd name="connsiteY8" fmla="*/ 1495224 h 1709959"/>
                <a:gd name="connsiteX9" fmla="*/ 43261 w 1460500"/>
                <a:gd name="connsiteY9" fmla="*/ 1680518 h 1709959"/>
                <a:gd name="connsiteX10" fmla="*/ 5956 w 1460500"/>
                <a:gd name="connsiteY10" fmla="*/ 1709959 h 1709959"/>
                <a:gd name="connsiteX11" fmla="*/ 0 w 1460500"/>
                <a:gd name="connsiteY11" fmla="*/ 1709959 h 1709959"/>
                <a:gd name="connsiteX12" fmla="*/ 0 w 1460500"/>
                <a:gd name="connsiteY12" fmla="*/ 1045828 h 1709959"/>
                <a:gd name="connsiteX13" fmla="*/ 730250 w 1460500"/>
                <a:gd name="connsiteY13" fmla="*/ 0 h 1709959"/>
                <a:gd name="connsiteX14" fmla="*/ 1417240 w 1460500"/>
                <a:gd name="connsiteY14" fmla="*/ 185294 h 1709959"/>
                <a:gd name="connsiteX15" fmla="*/ 1454528 w 1460500"/>
                <a:gd name="connsiteY15" fmla="*/ 214722 h 1709959"/>
                <a:gd name="connsiteX16" fmla="*/ 1454530 w 1460500"/>
                <a:gd name="connsiteY16" fmla="*/ 214723 h 1709959"/>
                <a:gd name="connsiteX17" fmla="*/ 1460500 w 1460500"/>
                <a:gd name="connsiteY17" fmla="*/ 214723 h 1709959"/>
                <a:gd name="connsiteX18" fmla="*/ 1460500 w 1460500"/>
                <a:gd name="connsiteY18" fmla="*/ 219435 h 1709959"/>
                <a:gd name="connsiteX19" fmla="*/ 1460500 w 1460500"/>
                <a:gd name="connsiteY19" fmla="*/ 219436 h 1709959"/>
                <a:gd name="connsiteX20" fmla="*/ 1460500 w 1460500"/>
                <a:gd name="connsiteY20" fmla="*/ 1045827 h 1709959"/>
                <a:gd name="connsiteX21" fmla="*/ 1417240 w 1460500"/>
                <a:gd name="connsiteY21" fmla="*/ 1079968 h 1709959"/>
                <a:gd name="connsiteX22" fmla="*/ 43260 w 1460500"/>
                <a:gd name="connsiteY22" fmla="*/ 1079968 h 1709959"/>
                <a:gd name="connsiteX23" fmla="*/ 0 w 1460500"/>
                <a:gd name="connsiteY23" fmla="*/ 1045827 h 1709959"/>
                <a:gd name="connsiteX24" fmla="*/ 0 w 1460500"/>
                <a:gd name="connsiteY24" fmla="*/ 219436 h 1709959"/>
                <a:gd name="connsiteX25" fmla="*/ 0 w 1460500"/>
                <a:gd name="connsiteY25" fmla="*/ 219435 h 1709959"/>
                <a:gd name="connsiteX26" fmla="*/ 0 w 1460500"/>
                <a:gd name="connsiteY26" fmla="*/ 214723 h 1709959"/>
                <a:gd name="connsiteX27" fmla="*/ 5971 w 1460500"/>
                <a:gd name="connsiteY27" fmla="*/ 214723 h 1709959"/>
                <a:gd name="connsiteX28" fmla="*/ 5972 w 1460500"/>
                <a:gd name="connsiteY28" fmla="*/ 214722 h 1709959"/>
                <a:gd name="connsiteX29" fmla="*/ 43260 w 1460500"/>
                <a:gd name="connsiteY29" fmla="*/ 185294 h 1709959"/>
                <a:gd name="connsiteX30" fmla="*/ 730250 w 1460500"/>
                <a:gd name="connsiteY30" fmla="*/ 0 h 1709959"/>
                <a:gd name="connsiteX0" fmla="*/ 0 w 1460500"/>
                <a:gd name="connsiteY0" fmla="*/ 1045828 h 1709959"/>
                <a:gd name="connsiteX1" fmla="*/ 43260 w 1460500"/>
                <a:gd name="connsiteY1" fmla="*/ 1079969 h 1709959"/>
                <a:gd name="connsiteX2" fmla="*/ 1417240 w 1460500"/>
                <a:gd name="connsiteY2" fmla="*/ 1079969 h 1709959"/>
                <a:gd name="connsiteX3" fmla="*/ 1460500 w 1460500"/>
                <a:gd name="connsiteY3" fmla="*/ 1045828 h 1709959"/>
                <a:gd name="connsiteX4" fmla="*/ 1460500 w 1460500"/>
                <a:gd name="connsiteY4" fmla="*/ 1709959 h 1709959"/>
                <a:gd name="connsiteX5" fmla="*/ 1454545 w 1460500"/>
                <a:gd name="connsiteY5" fmla="*/ 1709959 h 1709959"/>
                <a:gd name="connsiteX6" fmla="*/ 1417240 w 1460500"/>
                <a:gd name="connsiteY6" fmla="*/ 1680518 h 1709959"/>
                <a:gd name="connsiteX7" fmla="*/ 730250 w 1460500"/>
                <a:gd name="connsiteY7" fmla="*/ 1495224 h 1709959"/>
                <a:gd name="connsiteX8" fmla="*/ 43261 w 1460500"/>
                <a:gd name="connsiteY8" fmla="*/ 1680518 h 1709959"/>
                <a:gd name="connsiteX9" fmla="*/ 5956 w 1460500"/>
                <a:gd name="connsiteY9" fmla="*/ 1709959 h 1709959"/>
                <a:gd name="connsiteX10" fmla="*/ 0 w 1460500"/>
                <a:gd name="connsiteY10" fmla="*/ 1709959 h 1709959"/>
                <a:gd name="connsiteX11" fmla="*/ 0 w 1460500"/>
                <a:gd name="connsiteY11" fmla="*/ 1045828 h 1709959"/>
                <a:gd name="connsiteX12" fmla="*/ 730250 w 1460500"/>
                <a:gd name="connsiteY12" fmla="*/ 0 h 1709959"/>
                <a:gd name="connsiteX13" fmla="*/ 1417240 w 1460500"/>
                <a:gd name="connsiteY13" fmla="*/ 185294 h 1709959"/>
                <a:gd name="connsiteX14" fmla="*/ 1454528 w 1460500"/>
                <a:gd name="connsiteY14" fmla="*/ 214722 h 1709959"/>
                <a:gd name="connsiteX15" fmla="*/ 1454530 w 1460500"/>
                <a:gd name="connsiteY15" fmla="*/ 214723 h 1709959"/>
                <a:gd name="connsiteX16" fmla="*/ 1460500 w 1460500"/>
                <a:gd name="connsiteY16" fmla="*/ 214723 h 1709959"/>
                <a:gd name="connsiteX17" fmla="*/ 1460500 w 1460500"/>
                <a:gd name="connsiteY17" fmla="*/ 219435 h 1709959"/>
                <a:gd name="connsiteX18" fmla="*/ 1460500 w 1460500"/>
                <a:gd name="connsiteY18" fmla="*/ 219436 h 1709959"/>
                <a:gd name="connsiteX19" fmla="*/ 1460500 w 1460500"/>
                <a:gd name="connsiteY19" fmla="*/ 1045827 h 1709959"/>
                <a:gd name="connsiteX20" fmla="*/ 1417240 w 1460500"/>
                <a:gd name="connsiteY20" fmla="*/ 1079968 h 1709959"/>
                <a:gd name="connsiteX21" fmla="*/ 43260 w 1460500"/>
                <a:gd name="connsiteY21" fmla="*/ 1079968 h 1709959"/>
                <a:gd name="connsiteX22" fmla="*/ 0 w 1460500"/>
                <a:gd name="connsiteY22" fmla="*/ 1045827 h 1709959"/>
                <a:gd name="connsiteX23" fmla="*/ 0 w 1460500"/>
                <a:gd name="connsiteY23" fmla="*/ 219436 h 1709959"/>
                <a:gd name="connsiteX24" fmla="*/ 0 w 1460500"/>
                <a:gd name="connsiteY24" fmla="*/ 219435 h 1709959"/>
                <a:gd name="connsiteX25" fmla="*/ 0 w 1460500"/>
                <a:gd name="connsiteY25" fmla="*/ 214723 h 1709959"/>
                <a:gd name="connsiteX26" fmla="*/ 5971 w 1460500"/>
                <a:gd name="connsiteY26" fmla="*/ 214723 h 1709959"/>
                <a:gd name="connsiteX27" fmla="*/ 5972 w 1460500"/>
                <a:gd name="connsiteY27" fmla="*/ 214722 h 1709959"/>
                <a:gd name="connsiteX28" fmla="*/ 43260 w 1460500"/>
                <a:gd name="connsiteY28" fmla="*/ 185294 h 1709959"/>
                <a:gd name="connsiteX29" fmla="*/ 730250 w 1460500"/>
                <a:gd name="connsiteY29" fmla="*/ 0 h 170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60500" h="1709959">
                  <a:moveTo>
                    <a:pt x="0" y="1045828"/>
                  </a:moveTo>
                  <a:lnTo>
                    <a:pt x="43260" y="1079969"/>
                  </a:lnTo>
                  <a:cubicBezTo>
                    <a:pt x="279467" y="1085659"/>
                    <a:pt x="1181033" y="1085659"/>
                    <a:pt x="1417240" y="1079969"/>
                  </a:cubicBezTo>
                  <a:lnTo>
                    <a:pt x="1460500" y="1045828"/>
                  </a:lnTo>
                  <a:lnTo>
                    <a:pt x="1460500" y="1709959"/>
                  </a:lnTo>
                  <a:lnTo>
                    <a:pt x="1454545" y="1709959"/>
                  </a:lnTo>
                  <a:lnTo>
                    <a:pt x="1417240" y="1680518"/>
                  </a:lnTo>
                  <a:cubicBezTo>
                    <a:pt x="1241424" y="1566034"/>
                    <a:pt x="998536" y="1495224"/>
                    <a:pt x="730250" y="1495224"/>
                  </a:cubicBezTo>
                  <a:cubicBezTo>
                    <a:pt x="461964" y="1495224"/>
                    <a:pt x="219077" y="1566034"/>
                    <a:pt x="43261" y="1680518"/>
                  </a:cubicBezTo>
                  <a:lnTo>
                    <a:pt x="5956" y="1709959"/>
                  </a:lnTo>
                  <a:lnTo>
                    <a:pt x="0" y="1709959"/>
                  </a:lnTo>
                  <a:lnTo>
                    <a:pt x="0" y="1045828"/>
                  </a:lnTo>
                  <a:close/>
                  <a:moveTo>
                    <a:pt x="730250" y="0"/>
                  </a:moveTo>
                  <a:cubicBezTo>
                    <a:pt x="998536" y="0"/>
                    <a:pt x="1241424" y="70810"/>
                    <a:pt x="1417240" y="185294"/>
                  </a:cubicBezTo>
                  <a:lnTo>
                    <a:pt x="1454528" y="214722"/>
                  </a:lnTo>
                  <a:cubicBezTo>
                    <a:pt x="1454529" y="214722"/>
                    <a:pt x="1454529" y="214723"/>
                    <a:pt x="1454530" y="214723"/>
                  </a:cubicBezTo>
                  <a:lnTo>
                    <a:pt x="1460500" y="214723"/>
                  </a:lnTo>
                  <a:lnTo>
                    <a:pt x="1460500" y="219435"/>
                  </a:lnTo>
                  <a:lnTo>
                    <a:pt x="1460500" y="219436"/>
                  </a:lnTo>
                  <a:lnTo>
                    <a:pt x="1460500" y="1045827"/>
                  </a:lnTo>
                  <a:lnTo>
                    <a:pt x="1417240" y="1079968"/>
                  </a:lnTo>
                  <a:cubicBezTo>
                    <a:pt x="1181033" y="1085658"/>
                    <a:pt x="279467" y="1085658"/>
                    <a:pt x="43260" y="1079968"/>
                  </a:cubicBezTo>
                  <a:lnTo>
                    <a:pt x="0" y="1045827"/>
                  </a:lnTo>
                  <a:lnTo>
                    <a:pt x="0" y="219436"/>
                  </a:lnTo>
                  <a:lnTo>
                    <a:pt x="0" y="219435"/>
                  </a:lnTo>
                  <a:lnTo>
                    <a:pt x="0" y="214723"/>
                  </a:lnTo>
                  <a:lnTo>
                    <a:pt x="5971" y="214723"/>
                  </a:lnTo>
                  <a:lnTo>
                    <a:pt x="5972" y="214722"/>
                  </a:lnTo>
                  <a:lnTo>
                    <a:pt x="43260" y="185294"/>
                  </a:lnTo>
                  <a:cubicBezTo>
                    <a:pt x="219077" y="70810"/>
                    <a:pt x="461964" y="0"/>
                    <a:pt x="7302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A5C84"/>
                </a:gs>
                <a:gs pos="35000">
                  <a:srgbClr val="3A5C84">
                    <a:lumMod val="75000"/>
                  </a:srgbClr>
                </a:gs>
                <a:gs pos="65000">
                  <a:srgbClr val="3A5C84">
                    <a:lumMod val="75000"/>
                  </a:srgbClr>
                </a:gs>
                <a:gs pos="100000">
                  <a:srgbClr val="3A5C84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DC14785-1F39-4398-B4B0-4118208433C5}"/>
                </a:ext>
              </a:extLst>
            </p:cNvPr>
            <p:cNvSpPr/>
            <p:nvPr/>
          </p:nvSpPr>
          <p:spPr>
            <a:xfrm flipH="1">
              <a:off x="6825110" y="1284018"/>
              <a:ext cx="4372227" cy="1276430"/>
            </a:xfrm>
            <a:prstGeom prst="rect">
              <a:avLst/>
            </a:prstGeom>
            <a:solidFill>
              <a:srgbClr val="3A5C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Ins="219456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A9EC089-E055-4427-AB70-EA48AE42E497}"/>
              </a:ext>
            </a:extLst>
          </p:cNvPr>
          <p:cNvSpPr txBox="1"/>
          <p:nvPr/>
        </p:nvSpPr>
        <p:spPr>
          <a:xfrm>
            <a:off x="1634637" y="3907221"/>
            <a:ext cx="436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FFFF"/>
                </a:solidFill>
              </a:rPr>
              <a:t>pembangunan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sistem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pelaksanaan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sistem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pengawasan</a:t>
            </a:r>
            <a:r>
              <a:rPr lang="en-US" sz="1600" dirty="0">
                <a:solidFill>
                  <a:srgbClr val="FFFFFF"/>
                </a:solidFill>
              </a:rPr>
              <a:t> dan </a:t>
            </a:r>
            <a:r>
              <a:rPr lang="en-US" sz="1600" dirty="0" err="1">
                <a:solidFill>
                  <a:srgbClr val="FFFFFF"/>
                </a:solidFill>
              </a:rPr>
              <a:t>sanksi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monev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6DFF1A8-0FDE-4716-B8DD-C5179BABCB4C}"/>
              </a:ext>
            </a:extLst>
          </p:cNvPr>
          <p:cNvSpPr txBox="1"/>
          <p:nvPr/>
        </p:nvSpPr>
        <p:spPr>
          <a:xfrm>
            <a:off x="7463937" y="3901587"/>
            <a:ext cx="436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pembangunan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sistem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pelaksanaan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sistem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pengawasan</a:t>
            </a:r>
            <a:r>
              <a:rPr lang="en-US" sz="1600" dirty="0">
                <a:solidFill>
                  <a:srgbClr val="FFFFFF"/>
                </a:solidFill>
              </a:rPr>
              <a:t> dan </a:t>
            </a:r>
            <a:r>
              <a:rPr lang="en-US" sz="1600" dirty="0" err="1">
                <a:solidFill>
                  <a:srgbClr val="FFFFFF"/>
                </a:solidFill>
              </a:rPr>
              <a:t>sanksi</a:t>
            </a:r>
            <a:r>
              <a:rPr lang="en-US" sz="1600" dirty="0">
                <a:solidFill>
                  <a:srgbClr val="FFFFFF"/>
                </a:solidFill>
              </a:rPr>
              <a:t>; </a:t>
            </a:r>
            <a:r>
              <a:rPr lang="en-US" sz="1600" dirty="0" err="1">
                <a:solidFill>
                  <a:srgbClr val="FFFFFF"/>
                </a:solidFill>
              </a:rPr>
              <a:t>monev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AF0B0F68-C085-4295-9E2B-765EA8B46DD3}"/>
              </a:ext>
            </a:extLst>
          </p:cNvPr>
          <p:cNvSpPr txBox="1"/>
          <p:nvPr/>
        </p:nvSpPr>
        <p:spPr>
          <a:xfrm>
            <a:off x="51529" y="3978538"/>
            <a:ext cx="1747338" cy="830997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/>
              <a:t>Lingkup</a:t>
            </a:r>
            <a:endParaRPr lang="en-US" sz="2400" b="1" dirty="0"/>
          </a:p>
          <a:p>
            <a:pPr algn="ctr"/>
            <a:r>
              <a:rPr lang="en-US" sz="2400" b="1" dirty="0" err="1"/>
              <a:t>Pengelolaan</a:t>
            </a:r>
            <a:endParaRPr lang="en-US" sz="2400" b="1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823742-17B9-45AA-8C36-055FACFE2F0A}"/>
              </a:ext>
            </a:extLst>
          </p:cNvPr>
          <p:cNvGrpSpPr/>
          <p:nvPr/>
        </p:nvGrpSpPr>
        <p:grpSpPr>
          <a:xfrm>
            <a:off x="1662167" y="4625080"/>
            <a:ext cx="10211652" cy="720000"/>
            <a:chOff x="1630146" y="2267375"/>
            <a:chExt cx="10211652" cy="7200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41F4DBE-F53B-4321-8821-CFC327EC914C}"/>
                </a:ext>
              </a:extLst>
            </p:cNvPr>
            <p:cNvGrpSpPr/>
            <p:nvPr/>
          </p:nvGrpSpPr>
          <p:grpSpPr>
            <a:xfrm>
              <a:off x="1634636" y="2267375"/>
              <a:ext cx="10201527" cy="720000"/>
              <a:chOff x="1633490" y="2856860"/>
              <a:chExt cx="10201527" cy="163548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7BE3295-C621-4E32-8F5B-4ECD990AB5C1}"/>
                  </a:ext>
                </a:extLst>
              </p:cNvPr>
              <p:cNvSpPr/>
              <p:nvPr/>
            </p:nvSpPr>
            <p:spPr>
              <a:xfrm>
                <a:off x="5763276" y="3460868"/>
                <a:ext cx="1943100" cy="1031472"/>
              </a:xfrm>
              <a:prstGeom prst="ellipse">
                <a:avLst/>
              </a:prstGeom>
              <a:solidFill>
                <a:srgbClr val="F7931F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64B55FE-71F3-4EBF-8FEA-6CE393EFFD5E}"/>
                  </a:ext>
                </a:extLst>
              </p:cNvPr>
              <p:cNvSpPr/>
              <p:nvPr/>
            </p:nvSpPr>
            <p:spPr>
              <a:xfrm>
                <a:off x="1633490" y="3046720"/>
                <a:ext cx="4368801" cy="1276430"/>
              </a:xfrm>
              <a:prstGeom prst="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94560" tIns="45720"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E57A85F-8621-40B6-8059-53066C0117DA}"/>
                  </a:ext>
                </a:extLst>
              </p:cNvPr>
              <p:cNvSpPr/>
              <p:nvPr/>
            </p:nvSpPr>
            <p:spPr>
              <a:xfrm>
                <a:off x="6002291" y="2856860"/>
                <a:ext cx="1460500" cy="1466289"/>
              </a:xfrm>
              <a:custGeom>
                <a:avLst/>
                <a:gdLst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730250 w 1460500"/>
                  <a:gd name="connsiteY21" fmla="*/ 1265262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0 w 1460500"/>
                  <a:gd name="connsiteY12" fmla="*/ 1045828 h 1709959"/>
                  <a:gd name="connsiteX13" fmla="*/ 730250 w 1460500"/>
                  <a:gd name="connsiteY13" fmla="*/ 0 h 1709959"/>
                  <a:gd name="connsiteX14" fmla="*/ 1417240 w 1460500"/>
                  <a:gd name="connsiteY14" fmla="*/ 185294 h 1709959"/>
                  <a:gd name="connsiteX15" fmla="*/ 1454528 w 1460500"/>
                  <a:gd name="connsiteY15" fmla="*/ 214722 h 1709959"/>
                  <a:gd name="connsiteX16" fmla="*/ 1454530 w 1460500"/>
                  <a:gd name="connsiteY16" fmla="*/ 214723 h 1709959"/>
                  <a:gd name="connsiteX17" fmla="*/ 1460500 w 1460500"/>
                  <a:gd name="connsiteY17" fmla="*/ 214723 h 1709959"/>
                  <a:gd name="connsiteX18" fmla="*/ 1460500 w 1460500"/>
                  <a:gd name="connsiteY18" fmla="*/ 219435 h 1709959"/>
                  <a:gd name="connsiteX19" fmla="*/ 1460500 w 1460500"/>
                  <a:gd name="connsiteY19" fmla="*/ 219436 h 1709959"/>
                  <a:gd name="connsiteX20" fmla="*/ 1460500 w 1460500"/>
                  <a:gd name="connsiteY20" fmla="*/ 1045827 h 1709959"/>
                  <a:gd name="connsiteX21" fmla="*/ 1417240 w 1460500"/>
                  <a:gd name="connsiteY21" fmla="*/ 1079968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1417240 w 1460500"/>
                  <a:gd name="connsiteY2" fmla="*/ 1079969 h 1709959"/>
                  <a:gd name="connsiteX3" fmla="*/ 1460500 w 1460500"/>
                  <a:gd name="connsiteY3" fmla="*/ 1045828 h 1709959"/>
                  <a:gd name="connsiteX4" fmla="*/ 1460500 w 1460500"/>
                  <a:gd name="connsiteY4" fmla="*/ 1709959 h 1709959"/>
                  <a:gd name="connsiteX5" fmla="*/ 1454545 w 1460500"/>
                  <a:gd name="connsiteY5" fmla="*/ 1709959 h 1709959"/>
                  <a:gd name="connsiteX6" fmla="*/ 1417240 w 1460500"/>
                  <a:gd name="connsiteY6" fmla="*/ 1680518 h 1709959"/>
                  <a:gd name="connsiteX7" fmla="*/ 730250 w 1460500"/>
                  <a:gd name="connsiteY7" fmla="*/ 1495224 h 1709959"/>
                  <a:gd name="connsiteX8" fmla="*/ 43261 w 1460500"/>
                  <a:gd name="connsiteY8" fmla="*/ 1680518 h 1709959"/>
                  <a:gd name="connsiteX9" fmla="*/ 5956 w 1460500"/>
                  <a:gd name="connsiteY9" fmla="*/ 1709959 h 1709959"/>
                  <a:gd name="connsiteX10" fmla="*/ 0 w 1460500"/>
                  <a:gd name="connsiteY10" fmla="*/ 1709959 h 1709959"/>
                  <a:gd name="connsiteX11" fmla="*/ 0 w 1460500"/>
                  <a:gd name="connsiteY11" fmla="*/ 1045828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43260 w 1460500"/>
                  <a:gd name="connsiteY21" fmla="*/ 1079968 h 1709959"/>
                  <a:gd name="connsiteX22" fmla="*/ 0 w 1460500"/>
                  <a:gd name="connsiteY22" fmla="*/ 1045827 h 1709959"/>
                  <a:gd name="connsiteX23" fmla="*/ 0 w 1460500"/>
                  <a:gd name="connsiteY23" fmla="*/ 219436 h 1709959"/>
                  <a:gd name="connsiteX24" fmla="*/ 0 w 1460500"/>
                  <a:gd name="connsiteY24" fmla="*/ 219435 h 1709959"/>
                  <a:gd name="connsiteX25" fmla="*/ 0 w 1460500"/>
                  <a:gd name="connsiteY25" fmla="*/ 214723 h 1709959"/>
                  <a:gd name="connsiteX26" fmla="*/ 5971 w 1460500"/>
                  <a:gd name="connsiteY26" fmla="*/ 214723 h 1709959"/>
                  <a:gd name="connsiteX27" fmla="*/ 5972 w 1460500"/>
                  <a:gd name="connsiteY27" fmla="*/ 214722 h 1709959"/>
                  <a:gd name="connsiteX28" fmla="*/ 43260 w 1460500"/>
                  <a:gd name="connsiteY28" fmla="*/ 185294 h 1709959"/>
                  <a:gd name="connsiteX29" fmla="*/ 730250 w 1460500"/>
                  <a:gd name="connsiteY29" fmla="*/ 0 h 170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0500" h="1709959">
                    <a:moveTo>
                      <a:pt x="0" y="1045828"/>
                    </a:moveTo>
                    <a:lnTo>
                      <a:pt x="43260" y="1079969"/>
                    </a:lnTo>
                    <a:cubicBezTo>
                      <a:pt x="279467" y="1085659"/>
                      <a:pt x="1181033" y="1085659"/>
                      <a:pt x="1417240" y="1079969"/>
                    </a:cubicBezTo>
                    <a:lnTo>
                      <a:pt x="1460500" y="1045828"/>
                    </a:lnTo>
                    <a:lnTo>
                      <a:pt x="1460500" y="1709959"/>
                    </a:lnTo>
                    <a:lnTo>
                      <a:pt x="1454545" y="1709959"/>
                    </a:lnTo>
                    <a:lnTo>
                      <a:pt x="1417240" y="1680518"/>
                    </a:lnTo>
                    <a:cubicBezTo>
                      <a:pt x="1241424" y="1566034"/>
                      <a:pt x="998536" y="1495224"/>
                      <a:pt x="730250" y="1495224"/>
                    </a:cubicBezTo>
                    <a:cubicBezTo>
                      <a:pt x="461964" y="1495224"/>
                      <a:pt x="219077" y="1566034"/>
                      <a:pt x="43261" y="1680518"/>
                    </a:cubicBezTo>
                    <a:lnTo>
                      <a:pt x="5956" y="1709959"/>
                    </a:lnTo>
                    <a:lnTo>
                      <a:pt x="0" y="1709959"/>
                    </a:lnTo>
                    <a:lnTo>
                      <a:pt x="0" y="1045828"/>
                    </a:lnTo>
                    <a:close/>
                    <a:moveTo>
                      <a:pt x="730250" y="0"/>
                    </a:moveTo>
                    <a:cubicBezTo>
                      <a:pt x="998536" y="0"/>
                      <a:pt x="1241424" y="70810"/>
                      <a:pt x="1417240" y="185294"/>
                    </a:cubicBezTo>
                    <a:lnTo>
                      <a:pt x="1454528" y="214722"/>
                    </a:lnTo>
                    <a:cubicBezTo>
                      <a:pt x="1454529" y="214722"/>
                      <a:pt x="1454529" y="214723"/>
                      <a:pt x="1454530" y="214723"/>
                    </a:cubicBezTo>
                    <a:lnTo>
                      <a:pt x="1460500" y="214723"/>
                    </a:lnTo>
                    <a:lnTo>
                      <a:pt x="1460500" y="219435"/>
                    </a:lnTo>
                    <a:lnTo>
                      <a:pt x="1460500" y="219436"/>
                    </a:lnTo>
                    <a:lnTo>
                      <a:pt x="1460500" y="1045827"/>
                    </a:lnTo>
                    <a:lnTo>
                      <a:pt x="1417240" y="1079968"/>
                    </a:lnTo>
                    <a:cubicBezTo>
                      <a:pt x="1181033" y="1085658"/>
                      <a:pt x="279467" y="1085658"/>
                      <a:pt x="43260" y="1079968"/>
                    </a:cubicBezTo>
                    <a:lnTo>
                      <a:pt x="0" y="1045827"/>
                    </a:lnTo>
                    <a:lnTo>
                      <a:pt x="0" y="219436"/>
                    </a:lnTo>
                    <a:lnTo>
                      <a:pt x="0" y="219435"/>
                    </a:lnTo>
                    <a:lnTo>
                      <a:pt x="0" y="214723"/>
                    </a:lnTo>
                    <a:lnTo>
                      <a:pt x="5971" y="214723"/>
                    </a:lnTo>
                    <a:lnTo>
                      <a:pt x="5972" y="214722"/>
                    </a:lnTo>
                    <a:lnTo>
                      <a:pt x="43260" y="185294"/>
                    </a:lnTo>
                    <a:cubicBezTo>
                      <a:pt x="219077" y="70810"/>
                      <a:pt x="461964" y="0"/>
                      <a:pt x="73025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31F"/>
                  </a:gs>
                  <a:gs pos="35000">
                    <a:srgbClr val="F7931F">
                      <a:lumMod val="75000"/>
                    </a:srgbClr>
                  </a:gs>
                  <a:gs pos="65000">
                    <a:srgbClr val="F7931F">
                      <a:lumMod val="75000"/>
                    </a:srgbClr>
                  </a:gs>
                  <a:gs pos="100000">
                    <a:srgbClr val="F7931F"/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E34F9F4-B1E0-45A1-A688-860FE08D2E83}"/>
                  </a:ext>
                </a:extLst>
              </p:cNvPr>
              <p:cNvSpPr/>
              <p:nvPr/>
            </p:nvSpPr>
            <p:spPr>
              <a:xfrm flipH="1">
                <a:off x="7462790" y="3046719"/>
                <a:ext cx="4372227" cy="1276430"/>
              </a:xfrm>
              <a:prstGeom prst="rect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Ins="219456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D9B1B60-C43E-4375-8F05-1836C6739A9C}"/>
                </a:ext>
              </a:extLst>
            </p:cNvPr>
            <p:cNvSpPr txBox="1"/>
            <p:nvPr/>
          </p:nvSpPr>
          <p:spPr>
            <a:xfrm>
              <a:off x="1630146" y="2338942"/>
              <a:ext cx="43688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err="1">
                  <a:solidFill>
                    <a:schemeClr val="tx2"/>
                  </a:solidFill>
                </a:rPr>
                <a:t>Penempatan</a:t>
              </a:r>
              <a:r>
                <a:rPr lang="en-US" sz="1600" dirty="0">
                  <a:solidFill>
                    <a:schemeClr val="tx2"/>
                  </a:solidFill>
                </a:rPr>
                <a:t> dan </a:t>
              </a:r>
              <a:r>
                <a:rPr lang="en-US" sz="1600" dirty="0" err="1">
                  <a:solidFill>
                    <a:schemeClr val="tx2"/>
                  </a:solidFill>
                </a:rPr>
                <a:t>Penugasan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A449058-3F6A-4D41-A64C-0972B1DB6DD0}"/>
                </a:ext>
              </a:extLst>
            </p:cNvPr>
            <p:cNvSpPr txBox="1"/>
            <p:nvPr/>
          </p:nvSpPr>
          <p:spPr>
            <a:xfrm>
              <a:off x="7472997" y="2338941"/>
              <a:ext cx="4368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>
                  <a:solidFill>
                    <a:schemeClr val="tx2"/>
                  </a:solidFill>
                </a:rPr>
                <a:t>Know Your Employee; </a:t>
              </a:r>
              <a:r>
                <a:rPr lang="en-US" sz="1500" i="1" dirty="0" err="1">
                  <a:solidFill>
                    <a:schemeClr val="tx2"/>
                  </a:solidFill>
                </a:rPr>
                <a:t>Profilling</a:t>
              </a:r>
              <a:r>
                <a:rPr lang="en-US" sz="1500" i="1" dirty="0">
                  <a:solidFill>
                    <a:schemeClr val="tx2"/>
                  </a:solidFill>
                </a:rPr>
                <a:t>; </a:t>
              </a:r>
              <a:r>
                <a:rPr lang="en-US" sz="1500" dirty="0" err="1">
                  <a:solidFill>
                    <a:schemeClr val="tx2"/>
                  </a:solidFill>
                </a:rPr>
                <a:t>Manajemen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Pegawai</a:t>
              </a:r>
              <a:r>
                <a:rPr lang="en-US" sz="1500" dirty="0">
                  <a:solidFill>
                    <a:schemeClr val="tx2"/>
                  </a:solidFill>
                </a:rPr>
                <a:t> (</a:t>
              </a:r>
              <a:r>
                <a:rPr lang="en-US" sz="1500" dirty="0" err="1">
                  <a:solidFill>
                    <a:schemeClr val="tx2"/>
                  </a:solidFill>
                </a:rPr>
                <a:t>mutasi</a:t>
              </a:r>
              <a:r>
                <a:rPr lang="en-US" sz="1500" dirty="0">
                  <a:solidFill>
                    <a:schemeClr val="tx2"/>
                  </a:solidFill>
                </a:rPr>
                <a:t> &amp; </a:t>
              </a:r>
              <a:r>
                <a:rPr lang="en-US" sz="1500" dirty="0" err="1">
                  <a:solidFill>
                    <a:schemeClr val="tx2"/>
                  </a:solidFill>
                </a:rPr>
                <a:t>promosi</a:t>
              </a:r>
              <a:r>
                <a:rPr lang="en-US" sz="1500" dirty="0">
                  <a:solidFill>
                    <a:schemeClr val="tx2"/>
                  </a:solidFill>
                </a:rPr>
                <a:t>); </a:t>
              </a:r>
              <a:r>
                <a:rPr lang="en-US" sz="1500" dirty="0" err="1">
                  <a:solidFill>
                    <a:schemeClr val="tx2"/>
                  </a:solidFill>
                </a:rPr>
                <a:t>Pengawasan</a:t>
              </a:r>
              <a:endParaRPr lang="en-US" sz="1500" i="1" dirty="0">
                <a:solidFill>
                  <a:schemeClr val="tx2"/>
                </a:solidFill>
              </a:endParaRPr>
            </a:p>
          </p:txBody>
        </p:sp>
      </p:grpSp>
      <p:sp>
        <p:nvSpPr>
          <p:cNvPr id="78" name="TextBox 6">
            <a:extLst>
              <a:ext uri="{FF2B5EF4-FFF2-40B4-BE49-F238E27FC236}">
                <a16:creationId xmlns:a16="http://schemas.microsoft.com/office/drawing/2014/main" id="{36E5D920-7C24-42C2-ADBD-A975E75945EE}"/>
              </a:ext>
            </a:extLst>
          </p:cNvPr>
          <p:cNvSpPr txBox="1"/>
          <p:nvPr/>
        </p:nvSpPr>
        <p:spPr>
          <a:xfrm>
            <a:off x="3226" y="4879814"/>
            <a:ext cx="1880836" cy="461665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7931F"/>
                </a:solidFill>
              </a:rPr>
              <a:t>Pemanfaatan</a:t>
            </a:r>
            <a:endParaRPr lang="en-US" sz="2400" b="1" dirty="0">
              <a:solidFill>
                <a:srgbClr val="F7931F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A091AF-CDE2-4B63-9C52-558073CAAF86}"/>
              </a:ext>
            </a:extLst>
          </p:cNvPr>
          <p:cNvGrpSpPr/>
          <p:nvPr/>
        </p:nvGrpSpPr>
        <p:grpSpPr>
          <a:xfrm>
            <a:off x="1669686" y="5407676"/>
            <a:ext cx="10204133" cy="720000"/>
            <a:chOff x="1633490" y="3072601"/>
            <a:chExt cx="10204133" cy="72000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5A40BAE-662C-46C0-B827-87A686A7DC9F}"/>
                </a:ext>
              </a:extLst>
            </p:cNvPr>
            <p:cNvGrpSpPr/>
            <p:nvPr/>
          </p:nvGrpSpPr>
          <p:grpSpPr>
            <a:xfrm>
              <a:off x="1633490" y="3072601"/>
              <a:ext cx="10201528" cy="720000"/>
              <a:chOff x="1633490" y="4412883"/>
              <a:chExt cx="10201528" cy="1630463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AD917FF-74CF-45A5-BFEA-752B25E9E63D}"/>
                  </a:ext>
                </a:extLst>
              </p:cNvPr>
              <p:cNvSpPr/>
              <p:nvPr/>
            </p:nvSpPr>
            <p:spPr>
              <a:xfrm>
                <a:off x="5769434" y="5011874"/>
                <a:ext cx="1943100" cy="1031472"/>
              </a:xfrm>
              <a:prstGeom prst="ellipse">
                <a:avLst/>
              </a:prstGeom>
              <a:solidFill>
                <a:srgbClr val="063951">
                  <a:lumMod val="90000"/>
                  <a:lumOff val="1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A863D33-E962-48A1-AA69-7244B9D535FC}"/>
                  </a:ext>
                </a:extLst>
              </p:cNvPr>
              <p:cNvSpPr/>
              <p:nvPr/>
            </p:nvSpPr>
            <p:spPr>
              <a:xfrm>
                <a:off x="1633490" y="4602743"/>
                <a:ext cx="4368801" cy="1276430"/>
              </a:xfrm>
              <a:prstGeom prst="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194560" tIns="45720"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639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2400BE2-F112-4C6F-BAB7-60EFFD9B72A0}"/>
                  </a:ext>
                </a:extLst>
              </p:cNvPr>
              <p:cNvSpPr/>
              <p:nvPr/>
            </p:nvSpPr>
            <p:spPr>
              <a:xfrm>
                <a:off x="6002291" y="4412883"/>
                <a:ext cx="1460500" cy="1466289"/>
              </a:xfrm>
              <a:custGeom>
                <a:avLst/>
                <a:gdLst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730250 w 1460500"/>
                  <a:gd name="connsiteY21" fmla="*/ 1265262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730250 w 1460500"/>
                  <a:gd name="connsiteY2" fmla="*/ 1265263 h 1709959"/>
                  <a:gd name="connsiteX3" fmla="*/ 1417240 w 1460500"/>
                  <a:gd name="connsiteY3" fmla="*/ 1079969 h 1709959"/>
                  <a:gd name="connsiteX4" fmla="*/ 1460500 w 1460500"/>
                  <a:gd name="connsiteY4" fmla="*/ 1045828 h 1709959"/>
                  <a:gd name="connsiteX5" fmla="*/ 1460500 w 1460500"/>
                  <a:gd name="connsiteY5" fmla="*/ 1709959 h 1709959"/>
                  <a:gd name="connsiteX6" fmla="*/ 1454545 w 1460500"/>
                  <a:gd name="connsiteY6" fmla="*/ 1709959 h 1709959"/>
                  <a:gd name="connsiteX7" fmla="*/ 1417240 w 1460500"/>
                  <a:gd name="connsiteY7" fmla="*/ 1680518 h 1709959"/>
                  <a:gd name="connsiteX8" fmla="*/ 730250 w 1460500"/>
                  <a:gd name="connsiteY8" fmla="*/ 1495224 h 1709959"/>
                  <a:gd name="connsiteX9" fmla="*/ 43261 w 1460500"/>
                  <a:gd name="connsiteY9" fmla="*/ 1680518 h 1709959"/>
                  <a:gd name="connsiteX10" fmla="*/ 5956 w 1460500"/>
                  <a:gd name="connsiteY10" fmla="*/ 1709959 h 1709959"/>
                  <a:gd name="connsiteX11" fmla="*/ 0 w 1460500"/>
                  <a:gd name="connsiteY11" fmla="*/ 1709959 h 1709959"/>
                  <a:gd name="connsiteX12" fmla="*/ 0 w 1460500"/>
                  <a:gd name="connsiteY12" fmla="*/ 1045828 h 1709959"/>
                  <a:gd name="connsiteX13" fmla="*/ 730250 w 1460500"/>
                  <a:gd name="connsiteY13" fmla="*/ 0 h 1709959"/>
                  <a:gd name="connsiteX14" fmla="*/ 1417240 w 1460500"/>
                  <a:gd name="connsiteY14" fmla="*/ 185294 h 1709959"/>
                  <a:gd name="connsiteX15" fmla="*/ 1454528 w 1460500"/>
                  <a:gd name="connsiteY15" fmla="*/ 214722 h 1709959"/>
                  <a:gd name="connsiteX16" fmla="*/ 1454530 w 1460500"/>
                  <a:gd name="connsiteY16" fmla="*/ 214723 h 1709959"/>
                  <a:gd name="connsiteX17" fmla="*/ 1460500 w 1460500"/>
                  <a:gd name="connsiteY17" fmla="*/ 214723 h 1709959"/>
                  <a:gd name="connsiteX18" fmla="*/ 1460500 w 1460500"/>
                  <a:gd name="connsiteY18" fmla="*/ 219435 h 1709959"/>
                  <a:gd name="connsiteX19" fmla="*/ 1460500 w 1460500"/>
                  <a:gd name="connsiteY19" fmla="*/ 219436 h 1709959"/>
                  <a:gd name="connsiteX20" fmla="*/ 1460500 w 1460500"/>
                  <a:gd name="connsiteY20" fmla="*/ 1045827 h 1709959"/>
                  <a:gd name="connsiteX21" fmla="*/ 1417240 w 1460500"/>
                  <a:gd name="connsiteY21" fmla="*/ 1079968 h 1709959"/>
                  <a:gd name="connsiteX22" fmla="*/ 43260 w 1460500"/>
                  <a:gd name="connsiteY22" fmla="*/ 1079968 h 1709959"/>
                  <a:gd name="connsiteX23" fmla="*/ 0 w 1460500"/>
                  <a:gd name="connsiteY23" fmla="*/ 1045827 h 1709959"/>
                  <a:gd name="connsiteX24" fmla="*/ 0 w 1460500"/>
                  <a:gd name="connsiteY24" fmla="*/ 219436 h 1709959"/>
                  <a:gd name="connsiteX25" fmla="*/ 0 w 1460500"/>
                  <a:gd name="connsiteY25" fmla="*/ 219435 h 1709959"/>
                  <a:gd name="connsiteX26" fmla="*/ 0 w 1460500"/>
                  <a:gd name="connsiteY26" fmla="*/ 214723 h 1709959"/>
                  <a:gd name="connsiteX27" fmla="*/ 5971 w 1460500"/>
                  <a:gd name="connsiteY27" fmla="*/ 214723 h 1709959"/>
                  <a:gd name="connsiteX28" fmla="*/ 5972 w 1460500"/>
                  <a:gd name="connsiteY28" fmla="*/ 214722 h 1709959"/>
                  <a:gd name="connsiteX29" fmla="*/ 43260 w 1460500"/>
                  <a:gd name="connsiteY29" fmla="*/ 185294 h 1709959"/>
                  <a:gd name="connsiteX30" fmla="*/ 730250 w 1460500"/>
                  <a:gd name="connsiteY30" fmla="*/ 0 h 1709959"/>
                  <a:gd name="connsiteX0" fmla="*/ 0 w 1460500"/>
                  <a:gd name="connsiteY0" fmla="*/ 1045828 h 1709959"/>
                  <a:gd name="connsiteX1" fmla="*/ 43260 w 1460500"/>
                  <a:gd name="connsiteY1" fmla="*/ 1079969 h 1709959"/>
                  <a:gd name="connsiteX2" fmla="*/ 1417240 w 1460500"/>
                  <a:gd name="connsiteY2" fmla="*/ 1079969 h 1709959"/>
                  <a:gd name="connsiteX3" fmla="*/ 1460500 w 1460500"/>
                  <a:gd name="connsiteY3" fmla="*/ 1045828 h 1709959"/>
                  <a:gd name="connsiteX4" fmla="*/ 1460500 w 1460500"/>
                  <a:gd name="connsiteY4" fmla="*/ 1709959 h 1709959"/>
                  <a:gd name="connsiteX5" fmla="*/ 1454545 w 1460500"/>
                  <a:gd name="connsiteY5" fmla="*/ 1709959 h 1709959"/>
                  <a:gd name="connsiteX6" fmla="*/ 1417240 w 1460500"/>
                  <a:gd name="connsiteY6" fmla="*/ 1680518 h 1709959"/>
                  <a:gd name="connsiteX7" fmla="*/ 730250 w 1460500"/>
                  <a:gd name="connsiteY7" fmla="*/ 1495224 h 1709959"/>
                  <a:gd name="connsiteX8" fmla="*/ 43261 w 1460500"/>
                  <a:gd name="connsiteY8" fmla="*/ 1680518 h 1709959"/>
                  <a:gd name="connsiteX9" fmla="*/ 5956 w 1460500"/>
                  <a:gd name="connsiteY9" fmla="*/ 1709959 h 1709959"/>
                  <a:gd name="connsiteX10" fmla="*/ 0 w 1460500"/>
                  <a:gd name="connsiteY10" fmla="*/ 1709959 h 1709959"/>
                  <a:gd name="connsiteX11" fmla="*/ 0 w 1460500"/>
                  <a:gd name="connsiteY11" fmla="*/ 1045828 h 1709959"/>
                  <a:gd name="connsiteX12" fmla="*/ 730250 w 1460500"/>
                  <a:gd name="connsiteY12" fmla="*/ 0 h 1709959"/>
                  <a:gd name="connsiteX13" fmla="*/ 1417240 w 1460500"/>
                  <a:gd name="connsiteY13" fmla="*/ 185294 h 1709959"/>
                  <a:gd name="connsiteX14" fmla="*/ 1454528 w 1460500"/>
                  <a:gd name="connsiteY14" fmla="*/ 214722 h 1709959"/>
                  <a:gd name="connsiteX15" fmla="*/ 1454530 w 1460500"/>
                  <a:gd name="connsiteY15" fmla="*/ 214723 h 1709959"/>
                  <a:gd name="connsiteX16" fmla="*/ 1460500 w 1460500"/>
                  <a:gd name="connsiteY16" fmla="*/ 214723 h 1709959"/>
                  <a:gd name="connsiteX17" fmla="*/ 1460500 w 1460500"/>
                  <a:gd name="connsiteY17" fmla="*/ 219435 h 1709959"/>
                  <a:gd name="connsiteX18" fmla="*/ 1460500 w 1460500"/>
                  <a:gd name="connsiteY18" fmla="*/ 219436 h 1709959"/>
                  <a:gd name="connsiteX19" fmla="*/ 1460500 w 1460500"/>
                  <a:gd name="connsiteY19" fmla="*/ 1045827 h 1709959"/>
                  <a:gd name="connsiteX20" fmla="*/ 1417240 w 1460500"/>
                  <a:gd name="connsiteY20" fmla="*/ 1079968 h 1709959"/>
                  <a:gd name="connsiteX21" fmla="*/ 43260 w 1460500"/>
                  <a:gd name="connsiteY21" fmla="*/ 1079968 h 1709959"/>
                  <a:gd name="connsiteX22" fmla="*/ 0 w 1460500"/>
                  <a:gd name="connsiteY22" fmla="*/ 1045827 h 1709959"/>
                  <a:gd name="connsiteX23" fmla="*/ 0 w 1460500"/>
                  <a:gd name="connsiteY23" fmla="*/ 219436 h 1709959"/>
                  <a:gd name="connsiteX24" fmla="*/ 0 w 1460500"/>
                  <a:gd name="connsiteY24" fmla="*/ 219435 h 1709959"/>
                  <a:gd name="connsiteX25" fmla="*/ 0 w 1460500"/>
                  <a:gd name="connsiteY25" fmla="*/ 214723 h 1709959"/>
                  <a:gd name="connsiteX26" fmla="*/ 5971 w 1460500"/>
                  <a:gd name="connsiteY26" fmla="*/ 214723 h 1709959"/>
                  <a:gd name="connsiteX27" fmla="*/ 5972 w 1460500"/>
                  <a:gd name="connsiteY27" fmla="*/ 214722 h 1709959"/>
                  <a:gd name="connsiteX28" fmla="*/ 43260 w 1460500"/>
                  <a:gd name="connsiteY28" fmla="*/ 185294 h 1709959"/>
                  <a:gd name="connsiteX29" fmla="*/ 730250 w 1460500"/>
                  <a:gd name="connsiteY29" fmla="*/ 0 h 170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0500" h="1709959">
                    <a:moveTo>
                      <a:pt x="0" y="1045828"/>
                    </a:moveTo>
                    <a:lnTo>
                      <a:pt x="43260" y="1079969"/>
                    </a:lnTo>
                    <a:cubicBezTo>
                      <a:pt x="279467" y="1085659"/>
                      <a:pt x="1181033" y="1085659"/>
                      <a:pt x="1417240" y="1079969"/>
                    </a:cubicBezTo>
                    <a:lnTo>
                      <a:pt x="1460500" y="1045828"/>
                    </a:lnTo>
                    <a:lnTo>
                      <a:pt x="1460500" y="1709959"/>
                    </a:lnTo>
                    <a:lnTo>
                      <a:pt x="1454545" y="1709959"/>
                    </a:lnTo>
                    <a:lnTo>
                      <a:pt x="1417240" y="1680518"/>
                    </a:lnTo>
                    <a:cubicBezTo>
                      <a:pt x="1241424" y="1566034"/>
                      <a:pt x="998536" y="1495224"/>
                      <a:pt x="730250" y="1495224"/>
                    </a:cubicBezTo>
                    <a:cubicBezTo>
                      <a:pt x="461964" y="1495224"/>
                      <a:pt x="219077" y="1566034"/>
                      <a:pt x="43261" y="1680518"/>
                    </a:cubicBezTo>
                    <a:lnTo>
                      <a:pt x="5956" y="1709959"/>
                    </a:lnTo>
                    <a:lnTo>
                      <a:pt x="0" y="1709959"/>
                    </a:lnTo>
                    <a:lnTo>
                      <a:pt x="0" y="1045828"/>
                    </a:lnTo>
                    <a:close/>
                    <a:moveTo>
                      <a:pt x="730250" y="0"/>
                    </a:moveTo>
                    <a:cubicBezTo>
                      <a:pt x="998536" y="0"/>
                      <a:pt x="1241424" y="70810"/>
                      <a:pt x="1417240" y="185294"/>
                    </a:cubicBezTo>
                    <a:lnTo>
                      <a:pt x="1454528" y="214722"/>
                    </a:lnTo>
                    <a:cubicBezTo>
                      <a:pt x="1454529" y="214722"/>
                      <a:pt x="1454529" y="214723"/>
                      <a:pt x="1454530" y="214723"/>
                    </a:cubicBezTo>
                    <a:lnTo>
                      <a:pt x="1460500" y="214723"/>
                    </a:lnTo>
                    <a:lnTo>
                      <a:pt x="1460500" y="219435"/>
                    </a:lnTo>
                    <a:lnTo>
                      <a:pt x="1460500" y="219436"/>
                    </a:lnTo>
                    <a:lnTo>
                      <a:pt x="1460500" y="1045827"/>
                    </a:lnTo>
                    <a:lnTo>
                      <a:pt x="1417240" y="1079968"/>
                    </a:lnTo>
                    <a:cubicBezTo>
                      <a:pt x="1181033" y="1085658"/>
                      <a:pt x="279467" y="1085658"/>
                      <a:pt x="43260" y="1079968"/>
                    </a:cubicBezTo>
                    <a:lnTo>
                      <a:pt x="0" y="1045827"/>
                    </a:lnTo>
                    <a:lnTo>
                      <a:pt x="0" y="219436"/>
                    </a:lnTo>
                    <a:lnTo>
                      <a:pt x="0" y="219435"/>
                    </a:lnTo>
                    <a:lnTo>
                      <a:pt x="0" y="214723"/>
                    </a:lnTo>
                    <a:lnTo>
                      <a:pt x="5971" y="214723"/>
                    </a:lnTo>
                    <a:lnTo>
                      <a:pt x="5972" y="214722"/>
                    </a:lnTo>
                    <a:lnTo>
                      <a:pt x="43260" y="185294"/>
                    </a:lnTo>
                    <a:cubicBezTo>
                      <a:pt x="219077" y="70810"/>
                      <a:pt x="461964" y="0"/>
                      <a:pt x="73025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CC1EF"/>
                  </a:gs>
                  <a:gs pos="35000">
                    <a:srgbClr val="4CC1EF">
                      <a:lumMod val="75000"/>
                    </a:srgbClr>
                  </a:gs>
                  <a:gs pos="65000">
                    <a:srgbClr val="4CC1EF">
                      <a:lumMod val="75000"/>
                    </a:srgbClr>
                  </a:gs>
                  <a:gs pos="100000">
                    <a:srgbClr val="4CC1EF"/>
                  </a:gs>
                </a:gsLst>
                <a:lin ang="108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1E1ED7E-7B23-45D3-9411-4037C74CE030}"/>
                  </a:ext>
                </a:extLst>
              </p:cNvPr>
              <p:cNvSpPr/>
              <p:nvPr/>
            </p:nvSpPr>
            <p:spPr>
              <a:xfrm flipH="1">
                <a:off x="7462791" y="4602743"/>
                <a:ext cx="4372227" cy="1208005"/>
              </a:xfrm>
              <a:prstGeom prst="rect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Ins="2194560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6395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F4902FE-30C4-4704-8DBE-08BC6724E133}"/>
                </a:ext>
              </a:extLst>
            </p:cNvPr>
            <p:cNvSpPr txBox="1"/>
            <p:nvPr/>
          </p:nvSpPr>
          <p:spPr>
            <a:xfrm>
              <a:off x="1646950" y="3157125"/>
              <a:ext cx="4368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tx2"/>
                  </a:solidFill>
                </a:rPr>
                <a:t>30 </a:t>
              </a:r>
              <a:r>
                <a:rPr lang="en-US" sz="1500" dirty="0" err="1">
                  <a:solidFill>
                    <a:schemeClr val="tx2"/>
                  </a:solidFill>
                </a:rPr>
                <a:t>hari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setelah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perpindahan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tugas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atau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setelah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ada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perubahan</a:t>
              </a:r>
              <a:r>
                <a:rPr lang="en-US" sz="1500" dirty="0">
                  <a:solidFill>
                    <a:schemeClr val="tx2"/>
                  </a:solidFill>
                </a:rPr>
                <a:t> KK </a:t>
              </a:r>
              <a:r>
                <a:rPr lang="en-US" sz="1500" dirty="0" err="1">
                  <a:solidFill>
                    <a:schemeClr val="tx2"/>
                  </a:solidFill>
                </a:rPr>
                <a:t>Potensial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619628-5185-45B5-996C-83125EC7C233}"/>
                </a:ext>
              </a:extLst>
            </p:cNvPr>
            <p:cNvSpPr txBox="1"/>
            <p:nvPr/>
          </p:nvSpPr>
          <p:spPr>
            <a:xfrm>
              <a:off x="7468822" y="3146985"/>
              <a:ext cx="43688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tx2"/>
                  </a:solidFill>
                </a:rPr>
                <a:t>1 </a:t>
              </a:r>
              <a:r>
                <a:rPr lang="en-US" sz="1500" dirty="0" err="1">
                  <a:solidFill>
                    <a:schemeClr val="tx2"/>
                  </a:solidFill>
                </a:rPr>
                <a:t>bulan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setelah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adanya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perubahan</a:t>
              </a:r>
              <a:r>
                <a:rPr lang="en-US" sz="1500" dirty="0">
                  <a:solidFill>
                    <a:schemeClr val="tx2"/>
                  </a:solidFill>
                </a:rPr>
                <a:t> status/</a:t>
              </a:r>
              <a:r>
                <a:rPr lang="en-US" sz="1500" dirty="0" err="1">
                  <a:solidFill>
                    <a:schemeClr val="tx2"/>
                  </a:solidFill>
                </a:rPr>
                <a:t>hubungan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afiliasi</a:t>
              </a:r>
              <a:r>
                <a:rPr lang="en-US" sz="1500" dirty="0">
                  <a:solidFill>
                    <a:schemeClr val="tx2"/>
                  </a:solidFill>
                </a:rPr>
                <a:t> </a:t>
              </a:r>
              <a:r>
                <a:rPr lang="en-US" sz="1500" dirty="0" err="1">
                  <a:solidFill>
                    <a:schemeClr val="tx2"/>
                  </a:solidFill>
                </a:rPr>
                <a:t>Pegawai</a:t>
              </a:r>
              <a:endParaRPr lang="en-US" sz="1500" dirty="0">
                <a:solidFill>
                  <a:schemeClr val="tx2"/>
                </a:solidFill>
              </a:endParaRPr>
            </a:p>
          </p:txBody>
        </p:sp>
      </p:grpSp>
      <p:sp>
        <p:nvSpPr>
          <p:cNvPr id="87" name="TextBox 6">
            <a:extLst>
              <a:ext uri="{FF2B5EF4-FFF2-40B4-BE49-F238E27FC236}">
                <a16:creationId xmlns:a16="http://schemas.microsoft.com/office/drawing/2014/main" id="{95A3FC0E-ED89-4078-BD4E-4003E4B03E29}"/>
              </a:ext>
            </a:extLst>
          </p:cNvPr>
          <p:cNvSpPr txBox="1"/>
          <p:nvPr/>
        </p:nvSpPr>
        <p:spPr>
          <a:xfrm>
            <a:off x="311853" y="5491517"/>
            <a:ext cx="1362552" cy="830997"/>
          </a:xfrm>
          <a:prstGeom prst="rect">
            <a:avLst/>
          </a:prstGeom>
          <a:noFill/>
          <a:scene3d>
            <a:camera prst="isometricOffAxis1Right">
              <a:rot lat="1800000" lon="19200000" rev="0"/>
            </a:camera>
            <a:lightRig rig="threePt" dir="t"/>
          </a:scene3d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4CC1EF"/>
                </a:solidFill>
              </a:rPr>
              <a:t>Masa</a:t>
            </a:r>
          </a:p>
          <a:p>
            <a:pPr algn="ctr"/>
            <a:r>
              <a:rPr lang="en-US" sz="2400" b="1" dirty="0" err="1">
                <a:solidFill>
                  <a:srgbClr val="4CC1EF"/>
                </a:solidFill>
              </a:rPr>
              <a:t>Deklarasi</a:t>
            </a:r>
            <a:endParaRPr lang="en-US" sz="2400" b="1" dirty="0">
              <a:solidFill>
                <a:srgbClr val="4CC1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0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Title 1"/>
          <p:cNvSpPr txBox="1"/>
          <p:nvPr/>
        </p:nvSpPr>
        <p:spPr>
          <a:xfrm>
            <a:off x="2065355" y="-81528"/>
            <a:ext cx="81693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ID" dirty="0" err="1">
                <a:latin typeface="Segoe UI" panose="020B0502040204020203" pitchFamily="34" charset="0"/>
                <a:cs typeface="Segoe UI" panose="020B0502040204020203" pitchFamily="34" charset="0"/>
              </a:rPr>
              <a:t>Referensi</a:t>
            </a:r>
            <a:r>
              <a:rPr lang="en-ID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dirty="0" err="1">
                <a:latin typeface="Segoe UI" panose="020B0502040204020203" pitchFamily="34" charset="0"/>
                <a:cs typeface="Segoe UI" panose="020B0502040204020203" pitchFamily="34" charset="0"/>
              </a:rPr>
              <a:t>Ketentuan</a:t>
            </a:r>
            <a:endParaRPr lang="en-ID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8784" name="Rectangle: Rounded Corners 56"/>
          <p:cNvSpPr/>
          <p:nvPr/>
        </p:nvSpPr>
        <p:spPr>
          <a:xfrm>
            <a:off x="291331" y="1259967"/>
            <a:ext cx="8357900" cy="5107794"/>
          </a:xfrm>
          <a:prstGeom prst="roundRect">
            <a:avLst>
              <a:gd name="adj" fmla="val 10125"/>
            </a:avLst>
          </a:prstGeom>
          <a:noFill/>
          <a:ln>
            <a:solidFill>
              <a:srgbClr val="00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48785" name="Rectangle: Rounded Corners 57"/>
          <p:cNvSpPr/>
          <p:nvPr/>
        </p:nvSpPr>
        <p:spPr>
          <a:xfrm>
            <a:off x="756346" y="972586"/>
            <a:ext cx="7333594" cy="535531"/>
          </a:xfrm>
          <a:prstGeom prst="roundRect">
            <a:avLst>
              <a:gd name="adj" fmla="val 47971"/>
            </a:avLst>
          </a:prstGeom>
          <a:solidFill>
            <a:srgbClr val="00A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Referensi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Peraturan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yang sudah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mengatur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Benturan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Kepentingan</a:t>
            </a:r>
            <a:endParaRPr lang="en-ID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8786" name="Rectangle 58"/>
          <p:cNvSpPr/>
          <p:nvPr/>
        </p:nvSpPr>
        <p:spPr>
          <a:xfrm>
            <a:off x="244193" y="1524048"/>
            <a:ext cx="83579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UU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30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tahun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2014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Administrasi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Pemerintahan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Peraturan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MenPANRB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37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tahun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2012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pedoman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umum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penanganan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benturan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kepentingan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PMK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190/PMK.01/2018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Kode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Etik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dan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Kode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Perilaku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PNS di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Lingkungan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Kementerian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Keuangan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KMK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323/KMK.09/2021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Kerangka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Kerja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Integritas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di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Lingkungan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Kementerian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Keuangan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KMK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85/KMK.01/2021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Pedoman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Etik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dan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Perilaku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bagi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perwakilan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Kemenkeu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yang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ditugaskan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sebagai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anggota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Dewan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Komisaris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, Dewan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Pengawas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, dan/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jabatan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lain yang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setara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pada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perusahaan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negara, BLU dan/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atau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badan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hukum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lainnya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.</a:t>
            </a:r>
          </a:p>
          <a:p>
            <a:pPr marL="371475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85725" lvl="0">
              <a:lnSpc>
                <a:spcPct val="150000"/>
              </a:lnSpc>
              <a:buSzPts val="1600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Benturan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Kepentingan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terkait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Probis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dan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/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atau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Profesi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:</a:t>
            </a: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Pasal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23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ayat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(2) PMK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213/PMK.06/2020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Petunjuk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Pelaksanaan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Lelang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Pasal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3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ayat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(3)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Peraturan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Dirjen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Pajak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23/PJ/2013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standar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pemeriksaan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Pasal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13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huruf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e PMK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94/PMK.06/2019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Pejabat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Lelang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kelas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I   </a:t>
            </a:r>
          </a:p>
          <a:p>
            <a:pPr marL="371475" lvl="0" indent="-285750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Keputusan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Inspektur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Jenderal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solidFill>
                  <a:srgbClr val="003465"/>
                </a:solidFill>
                <a:cs typeface="Segoe UI" panose="020B0502040204020203" pitchFamily="34" charset="0"/>
              </a:rPr>
              <a:t>nomor</a:t>
            </a:r>
            <a:r>
              <a:rPr lang="en-US" sz="1400" b="1" dirty="0">
                <a:solidFill>
                  <a:srgbClr val="003465"/>
                </a:solidFill>
                <a:cs typeface="Segoe UI" panose="020B0502040204020203" pitchFamily="34" charset="0"/>
              </a:rPr>
              <a:t> KEP-34/IJ/2020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tentang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pedoman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penanganan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benturan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kepentingan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di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lingkungan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Itjen</a:t>
            </a:r>
            <a:r>
              <a:rPr lang="en-US" sz="1400" dirty="0">
                <a:solidFill>
                  <a:srgbClr val="003465"/>
                </a:solidFill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003465"/>
                </a:solidFill>
                <a:cs typeface="Segoe UI" panose="020B0502040204020203" pitchFamily="34" charset="0"/>
              </a:rPr>
              <a:t>Kemenkeu</a:t>
            </a:r>
            <a:endParaRPr lang="en-US" sz="1400" dirty="0">
              <a:solidFill>
                <a:srgbClr val="003465"/>
              </a:solidFill>
              <a:cs typeface="Segoe UI" panose="020B0502040204020203" pitchFamily="34" charset="0"/>
            </a:endParaRPr>
          </a:p>
        </p:txBody>
      </p:sp>
      <p:sp>
        <p:nvSpPr>
          <p:cNvPr id="1048787" name="Rectangle: Rounded Corners 63"/>
          <p:cNvSpPr/>
          <p:nvPr/>
        </p:nvSpPr>
        <p:spPr>
          <a:xfrm>
            <a:off x="9011229" y="1326568"/>
            <a:ext cx="2810540" cy="535531"/>
          </a:xfrm>
          <a:prstGeom prst="roundRect">
            <a:avLst>
              <a:gd name="adj" fmla="val 4512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Referensi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Lain</a:t>
            </a:r>
            <a:endParaRPr lang="en-ID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8788" name="Rectangle 2"/>
          <p:cNvSpPr/>
          <p:nvPr/>
        </p:nvSpPr>
        <p:spPr>
          <a:xfrm>
            <a:off x="8932329" y="1916241"/>
            <a:ext cx="29683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400" b="1" dirty="0" err="1">
                <a:cs typeface="Segoe UI" panose="020B0502040204020203" pitchFamily="34" charset="0"/>
              </a:rPr>
              <a:t>Peraturan</a:t>
            </a:r>
            <a:r>
              <a:rPr lang="en-ID" sz="1400" b="1" dirty="0">
                <a:cs typeface="Segoe UI" panose="020B0502040204020203" pitchFamily="34" charset="0"/>
              </a:rPr>
              <a:t> LKPP </a:t>
            </a:r>
            <a:r>
              <a:rPr lang="en-ID" sz="1400" b="1" dirty="0" err="1">
                <a:cs typeface="Segoe UI" panose="020B0502040204020203" pitchFamily="34" charset="0"/>
              </a:rPr>
              <a:t>nomor</a:t>
            </a:r>
            <a:r>
              <a:rPr lang="en-ID" sz="1400" b="1" dirty="0">
                <a:cs typeface="Segoe UI" panose="020B0502040204020203" pitchFamily="34" charset="0"/>
              </a:rPr>
              <a:t> 15 </a:t>
            </a:r>
            <a:r>
              <a:rPr lang="en-ID" sz="1400" b="1" dirty="0" err="1">
                <a:cs typeface="Segoe UI" panose="020B0502040204020203" pitchFamily="34" charset="0"/>
              </a:rPr>
              <a:t>tahun</a:t>
            </a:r>
            <a:r>
              <a:rPr lang="en-ID" sz="1400" b="1" dirty="0">
                <a:cs typeface="Segoe UI" panose="020B0502040204020203" pitchFamily="34" charset="0"/>
              </a:rPr>
              <a:t> 2019 </a:t>
            </a:r>
            <a:r>
              <a:rPr lang="en-ID" sz="1400" dirty="0" err="1">
                <a:cs typeface="Segoe UI" panose="020B0502040204020203" pitchFamily="34" charset="0"/>
              </a:rPr>
              <a:t>ttg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pedoman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penanganan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benturan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kepentingan</a:t>
            </a:r>
            <a:r>
              <a:rPr lang="en-ID" sz="1400" dirty="0">
                <a:cs typeface="Segoe UI" panose="020B0502040204020203" pitchFamily="34" charset="0"/>
              </a:rPr>
              <a:t> di LKPP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400" b="1" dirty="0" err="1">
                <a:cs typeface="Segoe UI" panose="020B0502040204020203" pitchFamily="34" charset="0"/>
              </a:rPr>
              <a:t>Peraturan</a:t>
            </a:r>
            <a:r>
              <a:rPr lang="en-ID" sz="1400" b="1" dirty="0">
                <a:cs typeface="Segoe UI" panose="020B0502040204020203" pitchFamily="34" charset="0"/>
              </a:rPr>
              <a:t> KPK </a:t>
            </a:r>
            <a:r>
              <a:rPr lang="en-ID" sz="1400" b="1" dirty="0" err="1">
                <a:cs typeface="Segoe UI" panose="020B0502040204020203" pitchFamily="34" charset="0"/>
              </a:rPr>
              <a:t>nomor</a:t>
            </a:r>
            <a:r>
              <a:rPr lang="en-ID" sz="1400" b="1" dirty="0">
                <a:cs typeface="Segoe UI" panose="020B0502040204020203" pitchFamily="34" charset="0"/>
              </a:rPr>
              <a:t> 5 </a:t>
            </a:r>
            <a:r>
              <a:rPr lang="en-ID" sz="1400" b="1" dirty="0" err="1">
                <a:cs typeface="Segoe UI" panose="020B0502040204020203" pitchFamily="34" charset="0"/>
              </a:rPr>
              <a:t>tahun</a:t>
            </a:r>
            <a:r>
              <a:rPr lang="en-ID" sz="1400" b="1" dirty="0">
                <a:cs typeface="Segoe UI" panose="020B0502040204020203" pitchFamily="34" charset="0"/>
              </a:rPr>
              <a:t> 2019 </a:t>
            </a:r>
            <a:r>
              <a:rPr lang="en-ID" sz="1400" dirty="0" err="1">
                <a:cs typeface="Segoe UI" panose="020B0502040204020203" pitchFamily="34" charset="0"/>
              </a:rPr>
              <a:t>ttg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pengelolaan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benturan</a:t>
            </a:r>
            <a:r>
              <a:rPr lang="en-ID" sz="1400" dirty="0">
                <a:cs typeface="Segoe UI" panose="020B0502040204020203" pitchFamily="34" charset="0"/>
              </a:rPr>
              <a:t> </a:t>
            </a:r>
            <a:r>
              <a:rPr lang="en-ID" sz="1400" dirty="0" err="1">
                <a:cs typeface="Segoe UI" panose="020B0502040204020203" pitchFamily="34" charset="0"/>
              </a:rPr>
              <a:t>kepentingan</a:t>
            </a:r>
            <a:r>
              <a:rPr lang="en-ID" sz="1400" dirty="0">
                <a:cs typeface="Segoe UI" panose="020B0502040204020203" pitchFamily="34" charset="0"/>
              </a:rPr>
              <a:t> di KPK 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400" b="1" dirty="0" err="1">
                <a:cs typeface="Segoe UI" panose="020B0502040204020203" pitchFamily="34" charset="0"/>
              </a:rPr>
              <a:t>Peraturan</a:t>
            </a:r>
            <a:r>
              <a:rPr lang="en-ID" sz="1400" b="1" dirty="0">
                <a:cs typeface="Segoe UI" panose="020B0502040204020203" pitchFamily="34" charset="0"/>
              </a:rPr>
              <a:t> Dewan </a:t>
            </a:r>
            <a:r>
              <a:rPr lang="en-ID" sz="1400" b="1" dirty="0" err="1">
                <a:cs typeface="Segoe UI" panose="020B0502040204020203" pitchFamily="34" charset="0"/>
              </a:rPr>
              <a:t>Komisioner</a:t>
            </a:r>
            <a:r>
              <a:rPr lang="en-ID" sz="1400" b="1" dirty="0">
                <a:cs typeface="Segoe UI" panose="020B0502040204020203" pitchFamily="34" charset="0"/>
              </a:rPr>
              <a:t> OJK </a:t>
            </a:r>
            <a:r>
              <a:rPr lang="en-ID" sz="1400" b="1" dirty="0" err="1">
                <a:cs typeface="Segoe UI" panose="020B0502040204020203" pitchFamily="34" charset="0"/>
              </a:rPr>
              <a:t>nomor</a:t>
            </a:r>
            <a:r>
              <a:rPr lang="en-ID" sz="1400" b="1" dirty="0">
                <a:cs typeface="Segoe UI" panose="020B0502040204020203" pitchFamily="34" charset="0"/>
              </a:rPr>
              <a:t> 10/PDK.02/2013 </a:t>
            </a:r>
            <a:r>
              <a:rPr lang="en-ID" sz="1400" b="1" dirty="0" err="1">
                <a:cs typeface="Segoe UI" panose="020B0502040204020203" pitchFamily="34" charset="0"/>
              </a:rPr>
              <a:t>ttg</a:t>
            </a:r>
            <a:r>
              <a:rPr lang="en-ID" sz="1400" b="1" dirty="0"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cs typeface="Segoe UI" panose="020B0502040204020203" pitchFamily="34" charset="0"/>
              </a:rPr>
              <a:t>Kode</a:t>
            </a:r>
            <a:r>
              <a:rPr lang="en-ID" sz="1400" b="1" dirty="0">
                <a:cs typeface="Segoe UI" panose="020B0502040204020203" pitchFamily="34" charset="0"/>
              </a:rPr>
              <a:t> </a:t>
            </a:r>
            <a:r>
              <a:rPr lang="en-ID" sz="1400" b="1" dirty="0" err="1">
                <a:cs typeface="Segoe UI" panose="020B0502040204020203" pitchFamily="34" charset="0"/>
              </a:rPr>
              <a:t>Etik</a:t>
            </a:r>
            <a:r>
              <a:rPr lang="en-ID" sz="1400" b="1" dirty="0">
                <a:cs typeface="Segoe UI" panose="020B0502040204020203" pitchFamily="34" charset="0"/>
              </a:rPr>
              <a:t> OJK</a:t>
            </a:r>
            <a:endParaRPr lang="en-ID" sz="1400" dirty="0"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400" b="1" dirty="0">
                <a:cs typeface="Segoe UI" panose="020B0502040204020203" pitchFamily="34" charset="0"/>
              </a:rPr>
              <a:t>Code of Conduct &amp; Business Ethic </a:t>
            </a:r>
            <a:r>
              <a:rPr lang="en-ID" sz="1400" dirty="0">
                <a:cs typeface="Segoe UI" panose="020B0502040204020203" pitchFamily="34" charset="0"/>
              </a:rPr>
              <a:t>PT Bank </a:t>
            </a:r>
            <a:r>
              <a:rPr lang="en-ID" sz="1400" dirty="0" err="1">
                <a:cs typeface="Segoe UI" panose="020B0502040204020203" pitchFamily="34" charset="0"/>
              </a:rPr>
              <a:t>Mandiri</a:t>
            </a:r>
            <a:r>
              <a:rPr lang="en-ID" sz="1400" dirty="0">
                <a:cs typeface="Segoe UI" panose="020B0502040204020203" pitchFamily="34" charset="0"/>
              </a:rPr>
              <a:t> (Persero) </a:t>
            </a:r>
            <a:r>
              <a:rPr lang="en-ID" sz="1400" dirty="0" err="1">
                <a:cs typeface="Segoe UI" panose="020B0502040204020203" pitchFamily="34" charset="0"/>
              </a:rPr>
              <a:t>Tbk</a:t>
            </a:r>
            <a:r>
              <a:rPr lang="en-ID" sz="1400" dirty="0">
                <a:cs typeface="Segoe UI" panose="020B0502040204020203" pitchFamily="34" charset="0"/>
              </a:rPr>
              <a:t>.</a:t>
            </a:r>
            <a:endParaRPr lang="en-ID" sz="1400" b="1" i="1" dirty="0"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i="1" dirty="0">
                <a:cs typeface="Segoe UI" panose="020B0502040204020203" pitchFamily="34" charset="0"/>
              </a:rPr>
              <a:t>M</a:t>
            </a:r>
            <a:r>
              <a:rPr lang="en-ID" sz="1400" b="1" i="1" dirty="0" err="1">
                <a:cs typeface="Segoe UI" panose="020B0502040204020203" pitchFamily="34" charset="0"/>
              </a:rPr>
              <a:t>anaging</a:t>
            </a:r>
            <a:r>
              <a:rPr lang="en-ID" sz="1400" b="1" i="1" dirty="0">
                <a:cs typeface="Segoe UI" panose="020B0502040204020203" pitchFamily="34" charset="0"/>
              </a:rPr>
              <a:t> Conflict of Interest in Public Sector (OECD)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i="1" dirty="0">
                <a:cs typeface="Segoe UI" panose="020B0502040204020203" pitchFamily="34" charset="0"/>
              </a:rPr>
              <a:t>Assessing &amp; Addressing Conflict of Interest: Guideline for Managers, Ethics Advisors and Deputy Ministers (2018), </a:t>
            </a:r>
            <a:r>
              <a:rPr lang="en-US" sz="1400" b="1" i="1" dirty="0" err="1">
                <a:cs typeface="Segoe UI" panose="020B0502040204020203" pitchFamily="34" charset="0"/>
              </a:rPr>
              <a:t>dokumen</a:t>
            </a:r>
            <a:r>
              <a:rPr lang="en-US" sz="1400" b="1" i="1" dirty="0">
                <a:cs typeface="Segoe UI" panose="020B0502040204020203" pitchFamily="34" charset="0"/>
              </a:rPr>
              <a:t> Government of British Columbia</a:t>
            </a:r>
            <a:endParaRPr lang="en-ID" sz="1400" b="1" i="1" dirty="0"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C540-053C-469A-B8A0-E1ACF806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78679"/>
            <a:ext cx="9100654" cy="898576"/>
          </a:xfrm>
        </p:spPr>
        <p:txBody>
          <a:bodyPr/>
          <a:lstStyle/>
          <a:p>
            <a:r>
              <a:rPr lang="en-US"/>
              <a:t>Hasil Verifikasi atas DDP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8D2F58-D062-4A62-8FEC-5356E51DA762}"/>
              </a:ext>
            </a:extLst>
          </p:cNvPr>
          <p:cNvGrpSpPr/>
          <p:nvPr/>
        </p:nvGrpSpPr>
        <p:grpSpPr>
          <a:xfrm>
            <a:off x="1181131" y="883682"/>
            <a:ext cx="9829737" cy="1191246"/>
            <a:chOff x="3739961" y="4445015"/>
            <a:chExt cx="4712551" cy="1191246"/>
          </a:xfrm>
        </p:grpSpPr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74DDD2F5-AD7D-4CB1-B8C9-F6862A9EB20F}"/>
                </a:ext>
              </a:extLst>
            </p:cNvPr>
            <p:cNvSpPr/>
            <p:nvPr/>
          </p:nvSpPr>
          <p:spPr>
            <a:xfrm>
              <a:off x="3740433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13500000" algn="tl" rotWithShape="0">
                <a:sysClr val="window" lastClr="FFFFFF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89C36E38-67D8-49E1-A146-905FF298853C}"/>
                </a:ext>
              </a:extLst>
            </p:cNvPr>
            <p:cNvSpPr/>
            <p:nvPr/>
          </p:nvSpPr>
          <p:spPr>
            <a:xfrm>
              <a:off x="3739961" y="4445015"/>
              <a:ext cx="4712079" cy="11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43"/>
                    <a:pt x="1201" y="0"/>
                    <a:pt x="2689" y="0"/>
                  </a:cubicBezTo>
                  <a:lnTo>
                    <a:pt x="18911" y="0"/>
                  </a:lnTo>
                  <a:cubicBezTo>
                    <a:pt x="20394" y="0"/>
                    <a:pt x="21600" y="4825"/>
                    <a:pt x="21600" y="10800"/>
                  </a:cubicBezTo>
                  <a:lnTo>
                    <a:pt x="21600" y="10800"/>
                  </a:lnTo>
                  <a:cubicBezTo>
                    <a:pt x="21600" y="16757"/>
                    <a:pt x="20399" y="21600"/>
                    <a:pt x="18911" y="21600"/>
                  </a:cubicBezTo>
                  <a:lnTo>
                    <a:pt x="2684" y="21600"/>
                  </a:lnTo>
                  <a:cubicBezTo>
                    <a:pt x="1201" y="21600"/>
                    <a:pt x="0" y="16775"/>
                    <a:pt x="0" y="1080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>
              <a:miter lim="400000"/>
            </a:ln>
            <a:effectLst>
              <a:outerShdw blurRad="254000" dist="190500" dir="2700000" algn="tl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F8FEB8-7650-419C-BF7B-C09C37FE0DA0}"/>
                </a:ext>
              </a:extLst>
            </p:cNvPr>
            <p:cNvSpPr/>
            <p:nvPr/>
          </p:nvSpPr>
          <p:spPr>
            <a:xfrm>
              <a:off x="4006741" y="4559043"/>
              <a:ext cx="4178519" cy="1077218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b="0" i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</a:rPr>
                <a:t>Dari hasil verifikasi adimistrasi yang dilakukan oleh IBI atas Deklarasi Data Pegawai (DDP) yang telah disampaikan melalui aplikasi Satu Kemenkeu, diketahui masih terdapat beberapa Pejabat/Pegawai menyampaikan data kurang lengkap, mayoritas </a:t>
              </a:r>
              <a:r>
                <a:rPr lang="en-US" sz="1600" b="1" i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</a:rPr>
                <a:t>karena Data Orang Tua dan Mertua Tidak Lengkap</a:t>
              </a:r>
              <a:endParaRPr lang="en-US" sz="1600" b="1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475EF3C-BC33-41C8-A1E5-7A30F45D5E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931107"/>
              </p:ext>
            </p:extLst>
          </p:nvPr>
        </p:nvGraphicFramePr>
        <p:xfrm>
          <a:off x="-40194" y="2295992"/>
          <a:ext cx="11141390" cy="4345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A529576-B6E6-499E-9207-CC72212DEE35}"/>
              </a:ext>
            </a:extLst>
          </p:cNvPr>
          <p:cNvSpPr txBox="1"/>
          <p:nvPr/>
        </p:nvSpPr>
        <p:spPr>
          <a:xfrm>
            <a:off x="140678" y="2514600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C03F0A-3241-40A6-91DA-E350162F46A1}"/>
              </a:ext>
            </a:extLst>
          </p:cNvPr>
          <p:cNvSpPr txBox="1"/>
          <p:nvPr/>
        </p:nvSpPr>
        <p:spPr>
          <a:xfrm>
            <a:off x="504095" y="3121223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293F3-C6A5-43C6-902C-70F2DB51B87C}"/>
              </a:ext>
            </a:extLst>
          </p:cNvPr>
          <p:cNvSpPr txBox="1"/>
          <p:nvPr/>
        </p:nvSpPr>
        <p:spPr>
          <a:xfrm>
            <a:off x="696692" y="3708447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013534-6EBE-4A87-878C-2B7CB93D1135}"/>
              </a:ext>
            </a:extLst>
          </p:cNvPr>
          <p:cNvSpPr txBox="1"/>
          <p:nvPr/>
        </p:nvSpPr>
        <p:spPr>
          <a:xfrm>
            <a:off x="738560" y="4315087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646CDD-17E9-40ED-BBDB-0153C5769432}"/>
              </a:ext>
            </a:extLst>
          </p:cNvPr>
          <p:cNvSpPr txBox="1"/>
          <p:nvPr/>
        </p:nvSpPr>
        <p:spPr>
          <a:xfrm>
            <a:off x="686644" y="4911679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69FFC-D3CB-4033-9812-71A51341AC06}"/>
              </a:ext>
            </a:extLst>
          </p:cNvPr>
          <p:cNvSpPr txBox="1"/>
          <p:nvPr/>
        </p:nvSpPr>
        <p:spPr>
          <a:xfrm>
            <a:off x="494047" y="5498903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8B5360-64FB-46ED-92FB-A2266C2A0F4E}"/>
              </a:ext>
            </a:extLst>
          </p:cNvPr>
          <p:cNvSpPr txBox="1"/>
          <p:nvPr/>
        </p:nvSpPr>
        <p:spPr>
          <a:xfrm>
            <a:off x="140678" y="6083381"/>
            <a:ext cx="221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6015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3497-04C8-4B7E-AE24-014EA409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107" y="231749"/>
            <a:ext cx="9100654" cy="898576"/>
          </a:xfrm>
        </p:spPr>
        <p:txBody>
          <a:bodyPr>
            <a:normAutofit fontScale="90000"/>
          </a:bodyPr>
          <a:lstStyle/>
          <a:p>
            <a:r>
              <a:rPr lang="en-US" sz="3200"/>
              <a:t>Melengkapi data Riwayat Keluarga di HRIS Kemenkeu </a:t>
            </a:r>
            <a:br>
              <a:rPr lang="en-US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B03A2-B4BA-42A1-9EDE-F64F0E79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40" y="4885033"/>
            <a:ext cx="8795320" cy="138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49E98-080C-466D-BDBD-CD70C973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82" y="992280"/>
            <a:ext cx="7430537" cy="3667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41570-B2D0-4B75-9EFD-33EB39D0BF7B}"/>
              </a:ext>
            </a:extLst>
          </p:cNvPr>
          <p:cNvSpPr txBox="1"/>
          <p:nvPr/>
        </p:nvSpPr>
        <p:spPr>
          <a:xfrm>
            <a:off x="7972419" y="992280"/>
            <a:ext cx="40755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Langkah-langkah menambahkan data Riwayat Keluarga pada aplikasi HRIS Kemenkeu: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Setelah pegawai membuka aplikasi HRIS Kemenkeu, klik menu “Profil” pada side bar;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Tekan Tab “Riwayat Keluarga” (jika tidak muncul, dapat dicari pada Tab “More”); 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Tekan tombol “+Tambah Keluarga” dan isikan informasi yang diminta</a:t>
            </a:r>
          </a:p>
        </p:txBody>
      </p:sp>
    </p:spTree>
    <p:extLst>
      <p:ext uri="{BB962C8B-B14F-4D97-AF65-F5344CB8AC3E}">
        <p14:creationId xmlns:p14="http://schemas.microsoft.com/office/powerpoint/2010/main" val="3959501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3EA9-1A65-4F45-9F1B-5CE8FAA6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262440"/>
            <a:ext cx="9100654" cy="898576"/>
          </a:xfrm>
        </p:spPr>
        <p:txBody>
          <a:bodyPr>
            <a:normAutofit fontScale="90000"/>
          </a:bodyPr>
          <a:lstStyle/>
          <a:p>
            <a:r>
              <a:rPr lang="en-US" sz="3200" i="1"/>
              <a:t>Sync</a:t>
            </a:r>
            <a:r>
              <a:rPr lang="en-US" sz="3200"/>
              <a:t> data ke modul Deklarasi Data Pegawai</a:t>
            </a:r>
            <a:br>
              <a:rPr lang="en-US" sz="32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D9D45-B586-4A51-987A-E49DF65F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8" y="772411"/>
            <a:ext cx="4997064" cy="235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1BDBD-C86D-4AA9-88F0-E6B5B5FEF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7" y="4453026"/>
            <a:ext cx="3990304" cy="167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97EB6-8210-4968-824C-E1B103AD4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61" y="4993525"/>
            <a:ext cx="6262024" cy="592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3A1E56-6EEE-4FD7-933B-5C922B59A43D}"/>
              </a:ext>
            </a:extLst>
          </p:cNvPr>
          <p:cNvSpPr txBox="1"/>
          <p:nvPr/>
        </p:nvSpPr>
        <p:spPr>
          <a:xfrm>
            <a:off x="660157" y="3229153"/>
            <a:ext cx="109095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/>
              <a:t>Apabila pegawai ingin mendeklarasikan pekerjaan/usaha/kepemilikan saham anggota keluarganya, pegawai dapat menekan Tombol “+Tambah Pekerjaan/Usaha/Kepemilikan Saham” di bawah nama dan informasi anggota keluarga.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Apabila anggota keluarga memiliki lebih dari satu pekerjaan/usaha, pegawai dapat melakukan proses pengisian berikutnya dengan menekan Tombol “+Tambah Pekerjaan” lagi.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C66125-A435-4708-8CC9-14861CC5F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847" y="772411"/>
            <a:ext cx="5705882" cy="23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3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908D-3B17-428F-819C-53843B6D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342824"/>
            <a:ext cx="9100654" cy="898576"/>
          </a:xfrm>
        </p:spPr>
        <p:txBody>
          <a:bodyPr>
            <a:normAutofit fontScale="90000"/>
          </a:bodyPr>
          <a:lstStyle/>
          <a:p>
            <a:r>
              <a:rPr lang="en-US" sz="3200"/>
              <a:t>Pengisian Form B, Deklarasi Penugasan Paruh Waktu/Rangkap Jabatan</a:t>
            </a:r>
            <a:br>
              <a:rPr lang="en-US" sz="32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5069A-0563-4DA4-A60F-9A564720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81" y="1097396"/>
            <a:ext cx="7096037" cy="3719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7A72E-6C71-4BA8-B5E6-17E7F073A000}"/>
              </a:ext>
            </a:extLst>
          </p:cNvPr>
          <p:cNvSpPr txBox="1"/>
          <p:nvPr/>
        </p:nvSpPr>
        <p:spPr>
          <a:xfrm>
            <a:off x="705897" y="4929607"/>
            <a:ext cx="10518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/>
              <a:t>Pegawai yang memiliki penugasan paruh waktu/rangkap jabatan di badan layanan umum, badan usaha milik negara, badan usaha milik daerah, atau badan hukum lain yang dikelola oleh Pemerintah Pusat dan/atau Pemerintah Daerah melakukan deklarasi pada Form B modul Deklarasi Data Pegawai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B55F8-C034-45EF-BF23-7B6EBB64A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96" y="5666675"/>
            <a:ext cx="7463413" cy="9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3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45A0-4581-401E-B0D3-B1269DE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530855"/>
            <a:ext cx="9100654" cy="898576"/>
          </a:xfrm>
        </p:spPr>
        <p:txBody>
          <a:bodyPr>
            <a:normAutofit fontScale="90000"/>
          </a:bodyPr>
          <a:lstStyle/>
          <a:p>
            <a:r>
              <a:rPr lang="en-US" sz="3200"/>
              <a:t>Pengisian Form C, Deklarasi Jabatan dan Pengurus Badan Usaha Swasta dan/atau Badan Hukum Lain dan/atau Kepemilikan Usaha/Saham</a:t>
            </a:r>
            <a:br>
              <a:rPr lang="en-US" sz="32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A4AD9-4FDC-4752-9EEC-4441694E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5" y="1558572"/>
            <a:ext cx="7325747" cy="1047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3571-A975-4439-BE2E-D795EA38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5" y="2735609"/>
            <a:ext cx="7325747" cy="214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F1614D-3601-42E4-A8FB-13F5910EB2E9}"/>
              </a:ext>
            </a:extLst>
          </p:cNvPr>
          <p:cNvSpPr txBox="1"/>
          <p:nvPr/>
        </p:nvSpPr>
        <p:spPr>
          <a:xfrm>
            <a:off x="7899927" y="2735609"/>
            <a:ext cx="4019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/>
              <a:t>Pegawai yang memiliki usaha, memiliki saham pada perusahaan tertutup dan/atau saham lebih dari 1% (satu persen) pada perusahaan terbuka, dan rangkap jabatan di badan usaha swasta dan/atau badan lainnya, melakukan deklarasi pada Form C modul Deklarasi Data Pegawai.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7264C-4051-4A83-9422-E64F317AA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99" y="5202857"/>
            <a:ext cx="8611802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97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101E-E8B4-4E05-BA9A-2537C7A4E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3" y="231749"/>
            <a:ext cx="9100654" cy="898576"/>
          </a:xfrm>
        </p:spPr>
        <p:txBody>
          <a:bodyPr>
            <a:normAutofit fontScale="90000"/>
          </a:bodyPr>
          <a:lstStyle/>
          <a:p>
            <a:r>
              <a:rPr lang="en-US" sz="3200"/>
              <a:t>Kirim dan TTE Deklarasi Data Pegawai</a:t>
            </a:r>
            <a:br>
              <a:rPr lang="en-US" sz="3200"/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95B53-4C47-4269-A029-9C1AB9C7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05" y="1130325"/>
            <a:ext cx="7992590" cy="192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B497E-F099-4456-987A-A4F4814B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69" y="3159655"/>
            <a:ext cx="3496163" cy="1905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1CF04-96B7-44B0-A9B3-B208C7581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88" y="3159656"/>
            <a:ext cx="2914021" cy="190247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7CC0485-AD8B-40C3-8953-BFC4FB89F53F}"/>
              </a:ext>
            </a:extLst>
          </p:cNvPr>
          <p:cNvSpPr/>
          <p:nvPr/>
        </p:nvSpPr>
        <p:spPr>
          <a:xfrm>
            <a:off x="5412713" y="3729057"/>
            <a:ext cx="1868993" cy="7636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00086-6236-4BE4-907C-DC9D74AA5296}"/>
              </a:ext>
            </a:extLst>
          </p:cNvPr>
          <p:cNvSpPr txBox="1"/>
          <p:nvPr/>
        </p:nvSpPr>
        <p:spPr>
          <a:xfrm>
            <a:off x="1491169" y="5490310"/>
            <a:ext cx="91299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10000"/>
                  </a:schemeClr>
                </a:solidFill>
              </a:rPr>
              <a:t>Jika status pada Modul Deklarasi Data Pegawai sudah berubah menjadi “Selesai” maka </a:t>
            </a:r>
            <a:r>
              <a:rPr lang="en-US" b="1">
                <a:solidFill>
                  <a:schemeClr val="bg1">
                    <a:lumMod val="10000"/>
                  </a:schemeClr>
                </a:solidFill>
              </a:rPr>
              <a:t>Deklarasi Data Pegawai telah selesai dan berhasil dibuat</a:t>
            </a:r>
            <a:r>
              <a:rPr lang="en-US">
                <a:solidFill>
                  <a:schemeClr val="bg1">
                    <a:lumMod val="10000"/>
                  </a:schemeClr>
                </a:solidFill>
              </a:rPr>
              <a:t>. Dokumen tidak perlu disampaikan secara fisik.</a:t>
            </a:r>
          </a:p>
        </p:txBody>
      </p:sp>
    </p:spTree>
    <p:extLst>
      <p:ext uri="{BB962C8B-B14F-4D97-AF65-F5344CB8AC3E}">
        <p14:creationId xmlns:p14="http://schemas.microsoft.com/office/powerpoint/2010/main" val="1738422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 txBox="1"/>
          <p:nvPr/>
        </p:nvSpPr>
        <p:spPr>
          <a:xfrm>
            <a:off x="2065355" y="-81528"/>
            <a:ext cx="81693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ID" i="1" dirty="0">
                <a:latin typeface="Segoe UI" panose="020B0502040204020203" pitchFamily="34" charset="0"/>
                <a:cs typeface="Segoe UI" panose="020B0502040204020203" pitchFamily="34" charset="0"/>
              </a:rPr>
              <a:t>Milestone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84B2BC-7256-4C4F-9B21-696DDBB4EC18}"/>
              </a:ext>
            </a:extLst>
          </p:cNvPr>
          <p:cNvCxnSpPr>
            <a:cxnSpLocks/>
            <a:stCxn id="78" idx="4"/>
            <a:endCxn id="79" idx="0"/>
          </p:cNvCxnSpPr>
          <p:nvPr/>
        </p:nvCxnSpPr>
        <p:spPr>
          <a:xfrm>
            <a:off x="450129" y="1256761"/>
            <a:ext cx="0" cy="758103"/>
          </a:xfrm>
          <a:prstGeom prst="line">
            <a:avLst/>
          </a:prstGeom>
          <a:noFill/>
          <a:ln w="34925" cap="rnd" cmpd="sng" algn="ctr">
            <a:solidFill>
              <a:srgbClr val="3A5C84"/>
            </a:solidFill>
            <a:prstDash val="solid"/>
            <a:miter lim="800000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A3B3C4E-B855-4A23-B92B-E98FBA062330}"/>
              </a:ext>
            </a:extLst>
          </p:cNvPr>
          <p:cNvCxnSpPr>
            <a:cxnSpLocks/>
            <a:stCxn id="79" idx="4"/>
            <a:endCxn id="80" idx="0"/>
          </p:cNvCxnSpPr>
          <p:nvPr/>
        </p:nvCxnSpPr>
        <p:spPr>
          <a:xfrm>
            <a:off x="450129" y="2289184"/>
            <a:ext cx="0" cy="744432"/>
          </a:xfrm>
          <a:prstGeom prst="line">
            <a:avLst/>
          </a:prstGeom>
          <a:noFill/>
          <a:ln w="34925" cap="rnd" cmpd="sng" algn="ctr">
            <a:solidFill>
              <a:srgbClr val="F7931F"/>
            </a:solidFill>
            <a:prstDash val="solid"/>
            <a:miter lim="800000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503366E-AB5B-404C-9960-9B2372D679F4}"/>
              </a:ext>
            </a:extLst>
          </p:cNvPr>
          <p:cNvCxnSpPr>
            <a:cxnSpLocks/>
            <a:stCxn id="80" idx="4"/>
            <a:endCxn id="81" idx="0"/>
          </p:cNvCxnSpPr>
          <p:nvPr/>
        </p:nvCxnSpPr>
        <p:spPr>
          <a:xfrm>
            <a:off x="450129" y="3307936"/>
            <a:ext cx="0" cy="1289822"/>
          </a:xfrm>
          <a:prstGeom prst="line">
            <a:avLst/>
          </a:prstGeom>
          <a:noFill/>
          <a:ln w="34925" cap="rnd" cmpd="sng" algn="ctr">
            <a:solidFill>
              <a:srgbClr val="4CC1EF"/>
            </a:solidFill>
            <a:prstDash val="solid"/>
            <a:miter lim="800000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70DF558-5F81-4D3F-ABA0-47DA6E03A62D}"/>
              </a:ext>
            </a:extLst>
          </p:cNvPr>
          <p:cNvCxnSpPr>
            <a:cxnSpLocks/>
            <a:stCxn id="82" idx="4"/>
            <a:endCxn id="83" idx="0"/>
          </p:cNvCxnSpPr>
          <p:nvPr/>
        </p:nvCxnSpPr>
        <p:spPr>
          <a:xfrm>
            <a:off x="6096000" y="1256761"/>
            <a:ext cx="0" cy="803823"/>
          </a:xfrm>
          <a:prstGeom prst="line">
            <a:avLst/>
          </a:prstGeom>
          <a:noFill/>
          <a:ln w="34925" cap="rnd" cmpd="sng" algn="ctr">
            <a:solidFill>
              <a:srgbClr val="C13018"/>
            </a:solidFill>
            <a:prstDash val="solid"/>
            <a:miter lim="800000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FCD3959-0525-4987-BF07-6A56278407B9}"/>
              </a:ext>
            </a:extLst>
          </p:cNvPr>
          <p:cNvCxnSpPr>
            <a:cxnSpLocks/>
            <a:stCxn id="83" idx="4"/>
            <a:endCxn id="135" idx="0"/>
          </p:cNvCxnSpPr>
          <p:nvPr/>
        </p:nvCxnSpPr>
        <p:spPr>
          <a:xfrm>
            <a:off x="6096000" y="2334904"/>
            <a:ext cx="0" cy="1512212"/>
          </a:xfrm>
          <a:prstGeom prst="line">
            <a:avLst/>
          </a:prstGeom>
          <a:noFill/>
          <a:ln w="34925" cap="rnd" cmpd="sng" algn="ctr">
            <a:solidFill>
              <a:srgbClr val="A2B969"/>
            </a:solidFill>
            <a:prstDash val="solid"/>
            <a:miter lim="800000"/>
          </a:ln>
          <a:effectLst/>
        </p:spPr>
      </p:cxn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469B5A5-37A3-497A-B655-4251B67CAAE4}"/>
              </a:ext>
            </a:extLst>
          </p:cNvPr>
          <p:cNvSpPr/>
          <p:nvPr/>
        </p:nvSpPr>
        <p:spPr>
          <a:xfrm>
            <a:off x="688395" y="942404"/>
            <a:ext cx="2067807" cy="365760"/>
          </a:xfrm>
          <a:prstGeom prst="roundRect">
            <a:avLst/>
          </a:prstGeom>
          <a:solidFill>
            <a:srgbClr val="FFCC4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Agustus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 – KKI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846F00F-8C86-4236-9B82-337930E3ABAB}"/>
              </a:ext>
            </a:extLst>
          </p:cNvPr>
          <p:cNvSpPr/>
          <p:nvPr/>
        </p:nvSpPr>
        <p:spPr>
          <a:xfrm>
            <a:off x="688395" y="1969144"/>
            <a:ext cx="2232908" cy="365760"/>
          </a:xfrm>
          <a:prstGeom prst="roundRect">
            <a:avLst/>
          </a:prstGeom>
          <a:solidFill>
            <a:srgbClr val="3A5C8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–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Sosialisasi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KKI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C468B5-DCA4-4618-B671-53D2AD250433}"/>
              </a:ext>
            </a:extLst>
          </p:cNvPr>
          <p:cNvSpPr/>
          <p:nvPr/>
        </p:nvSpPr>
        <p:spPr>
          <a:xfrm>
            <a:off x="688395" y="2995884"/>
            <a:ext cx="2182103" cy="365760"/>
          </a:xfrm>
          <a:prstGeom prst="round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April 2023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FCF0EFA-9DA6-47A6-83DA-BAABD0337FDA}"/>
              </a:ext>
            </a:extLst>
          </p:cNvPr>
          <p:cNvSpPr/>
          <p:nvPr/>
        </p:nvSpPr>
        <p:spPr>
          <a:xfrm>
            <a:off x="698406" y="4552038"/>
            <a:ext cx="2172092" cy="365760"/>
          </a:xfrm>
          <a:prstGeom prst="round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 –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Agustus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0029932-2245-4F8F-8D83-61349E13BB70}"/>
              </a:ext>
            </a:extLst>
          </p:cNvPr>
          <p:cNvSpPr/>
          <p:nvPr/>
        </p:nvSpPr>
        <p:spPr>
          <a:xfrm>
            <a:off x="6297089" y="982441"/>
            <a:ext cx="1786460" cy="365760"/>
          </a:xfrm>
          <a:prstGeom prst="round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2023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70458FC-4F91-463A-88C2-428D561F98CF}"/>
              </a:ext>
            </a:extLst>
          </p:cNvPr>
          <p:cNvSpPr/>
          <p:nvPr/>
        </p:nvSpPr>
        <p:spPr>
          <a:xfrm>
            <a:off x="6331335" y="2014864"/>
            <a:ext cx="1752214" cy="365760"/>
          </a:xfrm>
          <a:prstGeom prst="round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Oktober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F7F08EC-C651-4DD9-A20E-7692F0A27584}"/>
              </a:ext>
            </a:extLst>
          </p:cNvPr>
          <p:cNvSpPr/>
          <p:nvPr/>
        </p:nvSpPr>
        <p:spPr>
          <a:xfrm>
            <a:off x="312969" y="982441"/>
            <a:ext cx="274320" cy="274320"/>
          </a:xfrm>
          <a:prstGeom prst="ellipse">
            <a:avLst/>
          </a:prstGeom>
          <a:solidFill>
            <a:srgbClr val="FFCC4C">
              <a:lumMod val="75000"/>
            </a:srgbClr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C0EFFB4-401D-413D-AF0E-81A80008CC3A}"/>
              </a:ext>
            </a:extLst>
          </p:cNvPr>
          <p:cNvSpPr/>
          <p:nvPr/>
        </p:nvSpPr>
        <p:spPr>
          <a:xfrm>
            <a:off x="312969" y="2014864"/>
            <a:ext cx="274320" cy="274320"/>
          </a:xfrm>
          <a:prstGeom prst="ellipse">
            <a:avLst/>
          </a:prstGeom>
          <a:solidFill>
            <a:srgbClr val="3A5C84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342AACF-B44A-40AE-B92C-501D9D4CF967}"/>
              </a:ext>
            </a:extLst>
          </p:cNvPr>
          <p:cNvSpPr/>
          <p:nvPr/>
        </p:nvSpPr>
        <p:spPr>
          <a:xfrm>
            <a:off x="312969" y="3033616"/>
            <a:ext cx="274320" cy="274320"/>
          </a:xfrm>
          <a:prstGeom prst="ellipse">
            <a:avLst/>
          </a:prstGeom>
          <a:solidFill>
            <a:srgbClr val="F7931F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FE4975C-834A-4F6F-A220-E21376F8BDCF}"/>
              </a:ext>
            </a:extLst>
          </p:cNvPr>
          <p:cNvSpPr/>
          <p:nvPr/>
        </p:nvSpPr>
        <p:spPr>
          <a:xfrm>
            <a:off x="312969" y="4597758"/>
            <a:ext cx="274320" cy="274320"/>
          </a:xfrm>
          <a:prstGeom prst="ellipse">
            <a:avLst/>
          </a:prstGeom>
          <a:solidFill>
            <a:srgbClr val="4CC1EF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6FD1146-6D22-4D68-A5D4-F9071A0D32C1}"/>
              </a:ext>
            </a:extLst>
          </p:cNvPr>
          <p:cNvSpPr/>
          <p:nvPr/>
        </p:nvSpPr>
        <p:spPr>
          <a:xfrm>
            <a:off x="5958840" y="982441"/>
            <a:ext cx="274320" cy="274320"/>
          </a:xfrm>
          <a:prstGeom prst="ellipse">
            <a:avLst/>
          </a:prstGeom>
          <a:solidFill>
            <a:srgbClr val="C13018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1DBC7CA-DD6A-4F44-B40F-6B1C5F81954F}"/>
              </a:ext>
            </a:extLst>
          </p:cNvPr>
          <p:cNvSpPr/>
          <p:nvPr/>
        </p:nvSpPr>
        <p:spPr>
          <a:xfrm>
            <a:off x="5958840" y="2060584"/>
            <a:ext cx="274320" cy="274320"/>
          </a:xfrm>
          <a:prstGeom prst="ellipse">
            <a:avLst/>
          </a:prstGeom>
          <a:solidFill>
            <a:srgbClr val="A2B969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Graphic 89" descr="Arrow Right with solid fill">
            <a:extLst>
              <a:ext uri="{FF2B5EF4-FFF2-40B4-BE49-F238E27FC236}">
                <a16:creationId xmlns:a16="http://schemas.microsoft.com/office/drawing/2014/main" id="{0A2E97DE-3592-472C-B630-737EF849C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548464" y="5109505"/>
            <a:ext cx="1095070" cy="739053"/>
          </a:xfrm>
          <a:prstGeom prst="rect">
            <a:avLst/>
          </a:prstGeom>
        </p:spPr>
      </p:pic>
      <p:sp>
        <p:nvSpPr>
          <p:cNvPr id="97" name="Speech Bubble: Rectangle 96">
            <a:extLst>
              <a:ext uri="{FF2B5EF4-FFF2-40B4-BE49-F238E27FC236}">
                <a16:creationId xmlns:a16="http://schemas.microsoft.com/office/drawing/2014/main" id="{D75C3797-1D30-4C5D-9B8E-61C9D9122885}"/>
              </a:ext>
            </a:extLst>
          </p:cNvPr>
          <p:cNvSpPr/>
          <p:nvPr/>
        </p:nvSpPr>
        <p:spPr>
          <a:xfrm>
            <a:off x="694924" y="1354972"/>
            <a:ext cx="4986929" cy="528614"/>
          </a:xfrm>
          <a:prstGeom prst="wedgeRectCallout">
            <a:avLst>
              <a:gd name="adj1" fmla="val -21425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Mengamanahkan pembentukan Peraturan terkait Penanganan Benturan Kepentingan di Lingkungan Kementerian Keuangan</a:t>
            </a:r>
          </a:p>
        </p:txBody>
      </p:sp>
      <p:sp>
        <p:nvSpPr>
          <p:cNvPr id="102" name="Speech Bubble: Rectangle 101">
            <a:extLst>
              <a:ext uri="{FF2B5EF4-FFF2-40B4-BE49-F238E27FC236}">
                <a16:creationId xmlns:a16="http://schemas.microsoft.com/office/drawing/2014/main" id="{75E8948A-DC17-4E7B-88CF-BC438786C3F7}"/>
              </a:ext>
            </a:extLst>
          </p:cNvPr>
          <p:cNvSpPr/>
          <p:nvPr/>
        </p:nvSpPr>
        <p:spPr>
          <a:xfrm>
            <a:off x="694923" y="2388066"/>
            <a:ext cx="4986929" cy="528614"/>
          </a:xfrm>
          <a:prstGeom prst="wedgeRectCallout">
            <a:avLst>
              <a:gd name="adj1" fmla="val -22316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Sosialisasi dan penyusunan beberapa peraturan sebagaimana diamanatkan KKI a.l. WISE dan Perlindungan Pelapor, Gratifikasi, LHK</a:t>
            </a:r>
          </a:p>
        </p:txBody>
      </p:sp>
      <p:sp>
        <p:nvSpPr>
          <p:cNvPr id="109" name="Speech Bubble: Rectangle 108">
            <a:extLst>
              <a:ext uri="{FF2B5EF4-FFF2-40B4-BE49-F238E27FC236}">
                <a16:creationId xmlns:a16="http://schemas.microsoft.com/office/drawing/2014/main" id="{07E9DCFD-2031-4C3B-B531-819432AC179F}"/>
              </a:ext>
            </a:extLst>
          </p:cNvPr>
          <p:cNvSpPr/>
          <p:nvPr/>
        </p:nvSpPr>
        <p:spPr>
          <a:xfrm>
            <a:off x="698406" y="3415358"/>
            <a:ext cx="4983447" cy="1047078"/>
          </a:xfrm>
          <a:prstGeom prst="wedgeRectCallout">
            <a:avLst>
              <a:gd name="adj1" fmla="val -22443"/>
              <a:gd name="adj2" fmla="val -50497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Koordinasi awal dengan Biro Hukum dan BKKH Itjen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Menerima Kunjungan Studi Banding KKP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Identifikasi Peraturan yang terkait COI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Penyusunan RKMK oleh Tim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Mengikuti Diseminasi hasil studi COI oleh USAID</a:t>
            </a:r>
          </a:p>
        </p:txBody>
      </p:sp>
      <p:sp>
        <p:nvSpPr>
          <p:cNvPr id="113" name="Speech Bubble: Rectangle 112">
            <a:extLst>
              <a:ext uri="{FF2B5EF4-FFF2-40B4-BE49-F238E27FC236}">
                <a16:creationId xmlns:a16="http://schemas.microsoft.com/office/drawing/2014/main" id="{C0B76B61-93DB-4C3B-8FDD-FEB63C662798}"/>
              </a:ext>
            </a:extLst>
          </p:cNvPr>
          <p:cNvSpPr/>
          <p:nvPr/>
        </p:nvSpPr>
        <p:spPr>
          <a:xfrm>
            <a:off x="698406" y="4979489"/>
            <a:ext cx="4988318" cy="1047078"/>
          </a:xfrm>
          <a:prstGeom prst="wedgeRectCallout">
            <a:avLst>
              <a:gd name="adj1" fmla="val -22443"/>
              <a:gd name="adj2" fmla="val -51103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 Banding ke KPK, LKPP, dan OJK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KPK Nomor R/2651 terkait pegawai/pasangannya yang memiliki usaha berpotensi COI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Permintaan dan Pembahasan Masukan Internal IBI, UKI, SPI BLU, &amp; Ir. /Set Itjen, Biro Advokasi, Biro SDM, dan Biro Hukum</a:t>
            </a:r>
          </a:p>
        </p:txBody>
      </p:sp>
      <p:sp>
        <p:nvSpPr>
          <p:cNvPr id="132" name="Speech Bubble: Rectangle 131">
            <a:extLst>
              <a:ext uri="{FF2B5EF4-FFF2-40B4-BE49-F238E27FC236}">
                <a16:creationId xmlns:a16="http://schemas.microsoft.com/office/drawing/2014/main" id="{A94C235A-1218-4E75-AC84-0A99A84E3248}"/>
              </a:ext>
            </a:extLst>
          </p:cNvPr>
          <p:cNvSpPr/>
          <p:nvPr/>
        </p:nvSpPr>
        <p:spPr>
          <a:xfrm>
            <a:off x="6331335" y="1412880"/>
            <a:ext cx="4986929" cy="528614"/>
          </a:xfrm>
          <a:prstGeom prst="wedgeRectCallout">
            <a:avLst>
              <a:gd name="adj1" fmla="val -21425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Pembahasan Masukan RKMK dengan Inspektorat, UKI, Biro Advokasi, Biro SDM, dan Biro Hukum</a:t>
            </a:r>
          </a:p>
        </p:txBody>
      </p:sp>
      <p:sp>
        <p:nvSpPr>
          <p:cNvPr id="133" name="Speech Bubble: Rectangle 132">
            <a:extLst>
              <a:ext uri="{FF2B5EF4-FFF2-40B4-BE49-F238E27FC236}">
                <a16:creationId xmlns:a16="http://schemas.microsoft.com/office/drawing/2014/main" id="{1B55BAE3-A280-4B3F-BB98-F79920CA6E4E}"/>
              </a:ext>
            </a:extLst>
          </p:cNvPr>
          <p:cNvSpPr/>
          <p:nvPr/>
        </p:nvSpPr>
        <p:spPr>
          <a:xfrm>
            <a:off x="6331335" y="2467270"/>
            <a:ext cx="4986929" cy="1247480"/>
          </a:xfrm>
          <a:prstGeom prst="wedgeRectCallout">
            <a:avLst>
              <a:gd name="adj1" fmla="val -21425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Masukan pada BOI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dengan Biro Hukum, Biro SDM dan Biro Advokasi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dengan Komwasjak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dengan Biro SDM, Pusintek dan SIP Itjen untuk persiapan implementasi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Permintaan Legal Drafting BKKH dan Biro Hukum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6721175-DD01-4A01-9DA3-E9B2647999AD}"/>
              </a:ext>
            </a:extLst>
          </p:cNvPr>
          <p:cNvSpPr/>
          <p:nvPr/>
        </p:nvSpPr>
        <p:spPr>
          <a:xfrm>
            <a:off x="5958840" y="3847116"/>
            <a:ext cx="274320" cy="274320"/>
          </a:xfrm>
          <a:prstGeom prst="ellipse">
            <a:avLst/>
          </a:prstGeom>
          <a:solidFill>
            <a:srgbClr val="FFCC4C">
              <a:lumMod val="75000"/>
            </a:srgbClr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9B4107AA-9339-4BF2-9FE0-D034072E62D4}"/>
              </a:ext>
            </a:extLst>
          </p:cNvPr>
          <p:cNvSpPr/>
          <p:nvPr/>
        </p:nvSpPr>
        <p:spPr>
          <a:xfrm>
            <a:off x="6331336" y="3801396"/>
            <a:ext cx="1752214" cy="365760"/>
          </a:xfrm>
          <a:prstGeom prst="roundRect">
            <a:avLst/>
          </a:prstGeom>
          <a:solidFill>
            <a:srgbClr val="FFCC4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2023</a:t>
            </a:r>
          </a:p>
        </p:txBody>
      </p:sp>
      <p:sp>
        <p:nvSpPr>
          <p:cNvPr id="138" name="Speech Bubble: Rectangle 137">
            <a:extLst>
              <a:ext uri="{FF2B5EF4-FFF2-40B4-BE49-F238E27FC236}">
                <a16:creationId xmlns:a16="http://schemas.microsoft.com/office/drawing/2014/main" id="{668D0598-13DB-4721-B08B-A3787F52C181}"/>
              </a:ext>
            </a:extLst>
          </p:cNvPr>
          <p:cNvSpPr/>
          <p:nvPr/>
        </p:nvSpPr>
        <p:spPr>
          <a:xfrm>
            <a:off x="6338696" y="4252196"/>
            <a:ext cx="4986929" cy="345562"/>
          </a:xfrm>
          <a:prstGeom prst="wedgeRectCallout">
            <a:avLst>
              <a:gd name="adj1" fmla="val -21425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Masukan pada BOI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9E6840A-0E99-4C21-ADF8-7C5C87FDFC73}"/>
              </a:ext>
            </a:extLst>
          </p:cNvPr>
          <p:cNvCxnSpPr>
            <a:cxnSpLocks/>
            <a:stCxn id="135" idx="4"/>
            <a:endCxn id="143" idx="0"/>
          </p:cNvCxnSpPr>
          <p:nvPr/>
        </p:nvCxnSpPr>
        <p:spPr>
          <a:xfrm>
            <a:off x="6096000" y="4121436"/>
            <a:ext cx="0" cy="621876"/>
          </a:xfrm>
          <a:prstGeom prst="line">
            <a:avLst/>
          </a:prstGeom>
          <a:noFill/>
          <a:ln w="34925" cap="rnd" cmpd="sng" algn="ctr">
            <a:solidFill>
              <a:srgbClr val="FFCC4C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E9021DC2-BBB0-4B85-809E-8CE946BD2321}"/>
              </a:ext>
            </a:extLst>
          </p:cNvPr>
          <p:cNvSpPr/>
          <p:nvPr/>
        </p:nvSpPr>
        <p:spPr>
          <a:xfrm>
            <a:off x="5958840" y="4743312"/>
            <a:ext cx="274320" cy="274320"/>
          </a:xfrm>
          <a:prstGeom prst="ellipse">
            <a:avLst/>
          </a:prstGeom>
          <a:solidFill>
            <a:srgbClr val="3A5C84"/>
          </a:solidFill>
          <a:ln w="57150" cap="flat" cmpd="sng" algn="ctr">
            <a:solidFill>
              <a:srgbClr val="F1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4098DD64-184B-4510-9B63-B5FBD1C1CE42}"/>
              </a:ext>
            </a:extLst>
          </p:cNvPr>
          <p:cNvSpPr/>
          <p:nvPr/>
        </p:nvSpPr>
        <p:spPr>
          <a:xfrm>
            <a:off x="6331335" y="4689198"/>
            <a:ext cx="2232908" cy="365760"/>
          </a:xfrm>
          <a:prstGeom prst="roundRect">
            <a:avLst/>
          </a:prstGeom>
          <a:solidFill>
            <a:srgbClr val="3A5C8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Desember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sp>
        <p:nvSpPr>
          <p:cNvPr id="152" name="Speech Bubble: Rectangle 151">
            <a:extLst>
              <a:ext uri="{FF2B5EF4-FFF2-40B4-BE49-F238E27FC236}">
                <a16:creationId xmlns:a16="http://schemas.microsoft.com/office/drawing/2014/main" id="{3FBD3845-A747-4BC6-8BE1-C049694AB399}"/>
              </a:ext>
            </a:extLst>
          </p:cNvPr>
          <p:cNvSpPr/>
          <p:nvPr/>
        </p:nvSpPr>
        <p:spPr>
          <a:xfrm>
            <a:off x="6331336" y="5135066"/>
            <a:ext cx="4986929" cy="535484"/>
          </a:xfrm>
          <a:prstGeom prst="wedgeRectCallout">
            <a:avLst>
              <a:gd name="adj1" fmla="val -21425"/>
              <a:gd name="adj2" fmla="val -50602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0" rtlCol="0" anchor="t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Koordinasi dan Permintaan Legal Drafting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oleh Menteri Keuangan</a:t>
            </a:r>
          </a:p>
        </p:txBody>
      </p:sp>
      <p:pic>
        <p:nvPicPr>
          <p:cNvPr id="153" name="Graphic 152" descr="Arrow Right with solid fill">
            <a:extLst>
              <a:ext uri="{FF2B5EF4-FFF2-40B4-BE49-F238E27FC236}">
                <a16:creationId xmlns:a16="http://schemas.microsoft.com/office/drawing/2014/main" id="{4F6B7087-CB05-49CA-8401-BD06B8FE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15757" y="5083993"/>
            <a:ext cx="1146095" cy="7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0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2" name="Connector: Elbow 98"/>
          <p:cNvCxnSpPr>
            <a:cxnSpLocks/>
            <a:endCxn id="1048651" idx="3"/>
          </p:cNvCxnSpPr>
          <p:nvPr/>
        </p:nvCxnSpPr>
        <p:spPr>
          <a:xfrm rot="5400000">
            <a:off x="5213459" y="4022245"/>
            <a:ext cx="2397382" cy="10610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8642" name="Rectangle: Rounded Corners 45"/>
          <p:cNvSpPr/>
          <p:nvPr/>
        </p:nvSpPr>
        <p:spPr>
          <a:xfrm rot="5400000">
            <a:off x="2609325" y="2760360"/>
            <a:ext cx="1340517" cy="5380822"/>
          </a:xfrm>
          <a:prstGeom prst="roundRect">
            <a:avLst/>
          </a:prstGeom>
          <a:solidFill>
            <a:schemeClr val="accent2">
              <a:lumMod val="50000"/>
              <a:alpha val="1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3465"/>
              </a:solidFill>
            </a:endParaRPr>
          </a:p>
        </p:txBody>
      </p:sp>
      <p:sp>
        <p:nvSpPr>
          <p:cNvPr id="1048643" name="Rectangle 51"/>
          <p:cNvSpPr/>
          <p:nvPr/>
        </p:nvSpPr>
        <p:spPr>
          <a:xfrm>
            <a:off x="6254935" y="2593077"/>
            <a:ext cx="2161776" cy="300205"/>
          </a:xfrm>
          <a:prstGeom prst="rect">
            <a:avLst/>
          </a:prstGeom>
          <a:solidFill>
            <a:srgbClr val="F4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err="1">
                <a:solidFill>
                  <a:srgbClr val="EC7C01"/>
                </a:solidFill>
              </a:rPr>
              <a:t>tidak</a:t>
            </a:r>
            <a:r>
              <a:rPr lang="en-US" sz="1400" b="1" dirty="0">
                <a:solidFill>
                  <a:srgbClr val="EC7C01"/>
                </a:solidFill>
              </a:rPr>
              <a:t> </a:t>
            </a:r>
            <a:r>
              <a:rPr lang="en-US" sz="1400" b="1" dirty="0" err="1">
                <a:solidFill>
                  <a:srgbClr val="EC7C01"/>
                </a:solidFill>
              </a:rPr>
              <a:t>dapat</a:t>
            </a:r>
            <a:r>
              <a:rPr lang="en-US" sz="1400" b="1" dirty="0">
                <a:solidFill>
                  <a:srgbClr val="EC7C01"/>
                </a:solidFill>
              </a:rPr>
              <a:t> </a:t>
            </a:r>
            <a:r>
              <a:rPr lang="en-US" sz="1400" b="1" dirty="0" err="1">
                <a:solidFill>
                  <a:srgbClr val="EC7C01"/>
                </a:solidFill>
              </a:rPr>
              <a:t>menghindari</a:t>
            </a:r>
            <a:endParaRPr lang="en-ID" sz="1400" b="1" dirty="0">
              <a:solidFill>
                <a:srgbClr val="EC7C01"/>
              </a:solidFill>
            </a:endParaRPr>
          </a:p>
        </p:txBody>
      </p:sp>
      <p:sp>
        <p:nvSpPr>
          <p:cNvPr id="1048644" name="Rectangle 58"/>
          <p:cNvSpPr/>
          <p:nvPr/>
        </p:nvSpPr>
        <p:spPr>
          <a:xfrm>
            <a:off x="589174" y="5372954"/>
            <a:ext cx="3989228" cy="684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3465"/>
                </a:solidFill>
              </a:rPr>
              <a:t>Pemanfaatan</a:t>
            </a:r>
            <a:r>
              <a:rPr lang="en-US" b="1" dirty="0">
                <a:solidFill>
                  <a:srgbClr val="003465"/>
                </a:solidFill>
              </a:rPr>
              <a:t> dalam </a:t>
            </a:r>
            <a:r>
              <a:rPr lang="en-US" b="1" dirty="0" err="1">
                <a:solidFill>
                  <a:srgbClr val="003465"/>
                </a:solidFill>
              </a:rPr>
              <a:t>rangka</a:t>
            </a:r>
            <a:r>
              <a:rPr lang="en-US" b="1" dirty="0">
                <a:solidFill>
                  <a:srgbClr val="003465"/>
                </a:solidFill>
              </a:rPr>
              <a:t> </a:t>
            </a:r>
            <a:r>
              <a:rPr lang="en-US" b="1" dirty="0" err="1">
                <a:solidFill>
                  <a:srgbClr val="003465"/>
                </a:solidFill>
              </a:rPr>
              <a:t>pengambilan</a:t>
            </a:r>
            <a:r>
              <a:rPr lang="en-US" b="1" dirty="0">
                <a:solidFill>
                  <a:srgbClr val="003465"/>
                </a:solidFill>
              </a:rPr>
              <a:t> </a:t>
            </a:r>
            <a:r>
              <a:rPr lang="en-US" b="1" dirty="0" err="1">
                <a:solidFill>
                  <a:srgbClr val="003465"/>
                </a:solidFill>
              </a:rPr>
              <a:t>keputusan</a:t>
            </a:r>
            <a:r>
              <a:rPr lang="en-US" b="1" dirty="0">
                <a:solidFill>
                  <a:srgbClr val="003465"/>
                </a:solidFill>
              </a:rPr>
              <a:t> dan </a:t>
            </a:r>
            <a:r>
              <a:rPr lang="en-US" b="1" dirty="0" err="1">
                <a:solidFill>
                  <a:srgbClr val="003465"/>
                </a:solidFill>
              </a:rPr>
              <a:t>manajerial</a:t>
            </a:r>
            <a:endParaRPr lang="en-ID" b="1" dirty="0">
              <a:solidFill>
                <a:srgbClr val="003465"/>
              </a:solidFill>
            </a:endParaRPr>
          </a:p>
        </p:txBody>
      </p:sp>
      <p:cxnSp>
        <p:nvCxnSpPr>
          <p:cNvPr id="3145733" name="Straight Arrow Connector 59"/>
          <p:cNvCxnSpPr>
            <a:cxnSpLocks/>
          </p:cNvCxnSpPr>
          <p:nvPr/>
        </p:nvCxnSpPr>
        <p:spPr>
          <a:xfrm>
            <a:off x="4889423" y="2355695"/>
            <a:ext cx="34243" cy="2870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8645" name="Rectangle: Rounded Corners 45"/>
          <p:cNvSpPr/>
          <p:nvPr/>
        </p:nvSpPr>
        <p:spPr>
          <a:xfrm>
            <a:off x="8468870" y="-248102"/>
            <a:ext cx="4343747" cy="6995859"/>
          </a:xfrm>
          <a:prstGeom prst="roundRect">
            <a:avLst/>
          </a:prstGeom>
          <a:solidFill>
            <a:srgbClr val="EC7C01">
              <a:alpha val="1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003465"/>
              </a:solidFill>
            </a:endParaRPr>
          </a:p>
        </p:txBody>
      </p:sp>
      <p:sp>
        <p:nvSpPr>
          <p:cNvPr id="1048646" name="Rectangle: Rounded Corners 7"/>
          <p:cNvSpPr/>
          <p:nvPr/>
        </p:nvSpPr>
        <p:spPr>
          <a:xfrm>
            <a:off x="225332" y="2523563"/>
            <a:ext cx="1681082" cy="1049828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Pengertian</a:t>
            </a:r>
            <a:r>
              <a:rPr lang="en-US" sz="2000" dirty="0"/>
              <a:t> &amp;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Lingkup</a:t>
            </a:r>
            <a:endParaRPr lang="en-ID" sz="2000" dirty="0"/>
          </a:p>
        </p:txBody>
      </p:sp>
      <p:sp>
        <p:nvSpPr>
          <p:cNvPr id="1048647" name="Rectangle: Rounded Corners 8"/>
          <p:cNvSpPr/>
          <p:nvPr/>
        </p:nvSpPr>
        <p:spPr>
          <a:xfrm>
            <a:off x="2357655" y="1899499"/>
            <a:ext cx="1488364" cy="524914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Kewajiban</a:t>
            </a:r>
            <a:endParaRPr lang="en-ID" sz="2000" dirty="0"/>
          </a:p>
        </p:txBody>
      </p:sp>
      <p:sp>
        <p:nvSpPr>
          <p:cNvPr id="1048648" name="Rectangle: Rounded Corners 10"/>
          <p:cNvSpPr/>
          <p:nvPr/>
        </p:nvSpPr>
        <p:spPr>
          <a:xfrm>
            <a:off x="4347659" y="1851282"/>
            <a:ext cx="2499935" cy="672281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Deklarasi</a:t>
            </a:r>
            <a:r>
              <a:rPr lang="en-US" sz="2000" dirty="0"/>
              <a:t> Data </a:t>
            </a:r>
            <a:r>
              <a:rPr lang="en-US" sz="2000" dirty="0" err="1"/>
              <a:t>Pegawai</a:t>
            </a:r>
            <a:endParaRPr lang="en-ID" sz="2000" dirty="0"/>
          </a:p>
        </p:txBody>
      </p:sp>
      <p:cxnSp>
        <p:nvCxnSpPr>
          <p:cNvPr id="3145734" name="Straight Arrow Connector 3"/>
          <p:cNvCxnSpPr>
            <a:cxnSpLocks/>
          </p:cNvCxnSpPr>
          <p:nvPr/>
        </p:nvCxnSpPr>
        <p:spPr>
          <a:xfrm flipV="1">
            <a:off x="1719125" y="2161956"/>
            <a:ext cx="682596" cy="886521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Straight Arrow Connector 14"/>
          <p:cNvCxnSpPr>
            <a:cxnSpLocks/>
          </p:cNvCxnSpPr>
          <p:nvPr/>
        </p:nvCxnSpPr>
        <p:spPr>
          <a:xfrm>
            <a:off x="1719125" y="3048477"/>
            <a:ext cx="682595" cy="691844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Straight Arrow Connector 17"/>
          <p:cNvCxnSpPr>
            <a:cxnSpLocks/>
          </p:cNvCxnSpPr>
          <p:nvPr/>
        </p:nvCxnSpPr>
        <p:spPr>
          <a:xfrm>
            <a:off x="3735849" y="2161956"/>
            <a:ext cx="600794" cy="7027"/>
          </a:xfrm>
          <a:prstGeom prst="straightConnector1">
            <a:avLst/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7" name="Straight Arrow Connector 20"/>
          <p:cNvCxnSpPr>
            <a:cxnSpLocks/>
          </p:cNvCxnSpPr>
          <p:nvPr/>
        </p:nvCxnSpPr>
        <p:spPr>
          <a:xfrm flipV="1">
            <a:off x="3724833" y="2168983"/>
            <a:ext cx="600793" cy="1571338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9" name="TextBox 41"/>
          <p:cNvSpPr txBox="1"/>
          <p:nvPr/>
        </p:nvSpPr>
        <p:spPr>
          <a:xfrm>
            <a:off x="9558175" y="3363583"/>
            <a:ext cx="21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EC7C01"/>
                </a:solidFill>
              </a:rPr>
              <a:t>Penarikan</a:t>
            </a:r>
            <a:r>
              <a:rPr lang="en-US" b="1" dirty="0">
                <a:solidFill>
                  <a:srgbClr val="EC7C01"/>
                </a:solidFill>
              </a:rPr>
              <a:t> </a:t>
            </a:r>
            <a:r>
              <a:rPr lang="en-US" b="1" dirty="0" err="1">
                <a:solidFill>
                  <a:srgbClr val="EC7C01"/>
                </a:solidFill>
              </a:rPr>
              <a:t>Diri</a:t>
            </a:r>
            <a:endParaRPr lang="en-ID" b="1" dirty="0">
              <a:solidFill>
                <a:srgbClr val="EC7C01"/>
              </a:solidFill>
            </a:endParaRPr>
          </a:p>
        </p:txBody>
      </p:sp>
      <p:sp>
        <p:nvSpPr>
          <p:cNvPr id="1048650" name="Oval 42"/>
          <p:cNvSpPr/>
          <p:nvPr/>
        </p:nvSpPr>
        <p:spPr>
          <a:xfrm>
            <a:off x="9388191" y="3467909"/>
            <a:ext cx="169983" cy="167200"/>
          </a:xfrm>
          <a:prstGeom prst="ellipse">
            <a:avLst/>
          </a:prstGeom>
          <a:solidFill>
            <a:srgbClr val="EC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51" name="Flowchart: Multidocument 54"/>
          <p:cNvSpPr/>
          <p:nvPr/>
        </p:nvSpPr>
        <p:spPr>
          <a:xfrm>
            <a:off x="4497397" y="5248661"/>
            <a:ext cx="1384208" cy="1005638"/>
          </a:xfrm>
          <a:prstGeom prst="flowChartMultidocument">
            <a:avLst/>
          </a:prstGeom>
          <a:solidFill>
            <a:schemeClr val="accent2">
              <a:lumMod val="50000"/>
            </a:schemeClr>
          </a:solidFill>
          <a:ln>
            <a:solidFill>
              <a:srgbClr val="DAD2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Dokumen </a:t>
            </a:r>
            <a:r>
              <a:rPr lang="en-US" sz="1600" dirty="0" err="1"/>
              <a:t>Deklarasi</a:t>
            </a:r>
            <a:endParaRPr lang="en-ID" sz="1600" dirty="0"/>
          </a:p>
        </p:txBody>
      </p:sp>
      <p:sp>
        <p:nvSpPr>
          <p:cNvPr id="1048652" name="Rectangle 64"/>
          <p:cNvSpPr/>
          <p:nvPr/>
        </p:nvSpPr>
        <p:spPr>
          <a:xfrm>
            <a:off x="8486625" y="5306330"/>
            <a:ext cx="3635566" cy="510161"/>
          </a:xfrm>
          <a:prstGeom prst="rect">
            <a:avLst/>
          </a:prstGeom>
          <a:solidFill>
            <a:srgbClr val="F4E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3465"/>
                </a:solidFill>
              </a:rPr>
              <a:t>Supporting, Consulting, and Monitoring</a:t>
            </a:r>
          </a:p>
          <a:p>
            <a:pPr algn="ctr"/>
            <a:r>
              <a:rPr lang="en-US" sz="2400" b="1" dirty="0">
                <a:solidFill>
                  <a:srgbClr val="003465"/>
                </a:solidFill>
              </a:rPr>
              <a:t>  </a:t>
            </a:r>
            <a:r>
              <a:rPr lang="en-US" sz="2400" b="1" dirty="0" err="1">
                <a:solidFill>
                  <a:srgbClr val="003465"/>
                </a:solidFill>
              </a:rPr>
              <a:t>Lini</a:t>
            </a:r>
            <a:r>
              <a:rPr lang="en-US" sz="2400" b="1" dirty="0">
                <a:solidFill>
                  <a:srgbClr val="003465"/>
                </a:solidFill>
              </a:rPr>
              <a:t> </a:t>
            </a:r>
            <a:r>
              <a:rPr lang="en-US" sz="2400" b="1" dirty="0" err="1">
                <a:solidFill>
                  <a:srgbClr val="003465"/>
                </a:solidFill>
              </a:rPr>
              <a:t>Kedua</a:t>
            </a:r>
            <a:endParaRPr lang="en-ID" sz="2400" b="1" dirty="0">
              <a:solidFill>
                <a:srgbClr val="003465"/>
              </a:solidFill>
            </a:endParaRPr>
          </a:p>
        </p:txBody>
      </p:sp>
      <p:sp>
        <p:nvSpPr>
          <p:cNvPr id="1048653" name="Rectangle 63"/>
          <p:cNvSpPr/>
          <p:nvPr/>
        </p:nvSpPr>
        <p:spPr>
          <a:xfrm>
            <a:off x="1513175" y="3881540"/>
            <a:ext cx="2434728" cy="797514"/>
          </a:xfrm>
          <a:prstGeom prst="rect">
            <a:avLst/>
          </a:prstGeom>
          <a:solidFill>
            <a:srgbClr val="EE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3465"/>
                </a:solidFill>
              </a:rPr>
              <a:t>Lini</a:t>
            </a:r>
            <a:r>
              <a:rPr lang="en-US" sz="2800" b="1" dirty="0">
                <a:solidFill>
                  <a:srgbClr val="003465"/>
                </a:solidFill>
              </a:rPr>
              <a:t> </a:t>
            </a:r>
            <a:r>
              <a:rPr lang="en-US" sz="2800" b="1" dirty="0" err="1">
                <a:solidFill>
                  <a:srgbClr val="003465"/>
                </a:solidFill>
              </a:rPr>
              <a:t>Pertama</a:t>
            </a:r>
            <a:endParaRPr lang="en-ID" sz="2800" b="1" dirty="0">
              <a:solidFill>
                <a:srgbClr val="003465"/>
              </a:solidFill>
            </a:endParaRPr>
          </a:p>
        </p:txBody>
      </p:sp>
      <p:sp>
        <p:nvSpPr>
          <p:cNvPr id="1048654" name="Rectangle: Rounded Corners 78"/>
          <p:cNvSpPr/>
          <p:nvPr/>
        </p:nvSpPr>
        <p:spPr>
          <a:xfrm>
            <a:off x="176270" y="1519310"/>
            <a:ext cx="11920250" cy="4812487"/>
          </a:xfrm>
          <a:prstGeom prst="roundRect">
            <a:avLst/>
          </a:prstGeom>
          <a:noFill/>
          <a:ln w="19050">
            <a:solidFill>
              <a:srgbClr val="0034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55" name="Rectangle 80"/>
          <p:cNvSpPr/>
          <p:nvPr/>
        </p:nvSpPr>
        <p:spPr>
          <a:xfrm>
            <a:off x="6963841" y="1089651"/>
            <a:ext cx="1505029" cy="797514"/>
          </a:xfrm>
          <a:prstGeom prst="rect">
            <a:avLst/>
          </a:prstGeom>
          <a:solidFill>
            <a:srgbClr val="F4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EC7C01"/>
                </a:solidFill>
              </a:rPr>
              <a:t>L </a:t>
            </a:r>
            <a:r>
              <a:rPr lang="en-US" sz="2800" b="1" dirty="0" err="1">
                <a:solidFill>
                  <a:srgbClr val="EC7C01"/>
                </a:solidFill>
              </a:rPr>
              <a:t>i</a:t>
            </a:r>
            <a:r>
              <a:rPr lang="en-US" sz="2800" b="1" dirty="0">
                <a:solidFill>
                  <a:srgbClr val="EC7C01"/>
                </a:solidFill>
              </a:rPr>
              <a:t> n </a:t>
            </a:r>
            <a:r>
              <a:rPr lang="en-US" sz="2800" b="1" dirty="0" err="1">
                <a:solidFill>
                  <a:srgbClr val="EC7C01"/>
                </a:solidFill>
              </a:rPr>
              <a:t>i</a:t>
            </a:r>
            <a:endParaRPr lang="en-ID" sz="2800" b="1" dirty="0">
              <a:solidFill>
                <a:srgbClr val="EC7C01"/>
              </a:solidFill>
            </a:endParaRPr>
          </a:p>
        </p:txBody>
      </p:sp>
      <p:sp>
        <p:nvSpPr>
          <p:cNvPr id="1048656" name="Rectangle 46"/>
          <p:cNvSpPr/>
          <p:nvPr/>
        </p:nvSpPr>
        <p:spPr>
          <a:xfrm>
            <a:off x="4578402" y="556466"/>
            <a:ext cx="3890468" cy="797514"/>
          </a:xfrm>
          <a:prstGeom prst="rect">
            <a:avLst/>
          </a:prstGeom>
          <a:solidFill>
            <a:srgbClr val="F4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300" b="1" dirty="0" err="1">
                <a:solidFill>
                  <a:srgbClr val="EC7C01"/>
                </a:solidFill>
              </a:rPr>
              <a:t>Pengembangan</a:t>
            </a:r>
            <a:r>
              <a:rPr lang="en-US" sz="2300" b="1" dirty="0">
                <a:solidFill>
                  <a:srgbClr val="EC7C01"/>
                </a:solidFill>
              </a:rPr>
              <a:t> </a:t>
            </a:r>
            <a:r>
              <a:rPr lang="en-US" sz="2300" b="1" dirty="0" err="1">
                <a:solidFill>
                  <a:srgbClr val="EC7C01"/>
                </a:solidFill>
              </a:rPr>
              <a:t>instrumen</a:t>
            </a:r>
            <a:r>
              <a:rPr lang="en-US" sz="2300" b="1" dirty="0">
                <a:solidFill>
                  <a:srgbClr val="EC7C01"/>
                </a:solidFill>
              </a:rPr>
              <a:t> dan </a:t>
            </a:r>
            <a:r>
              <a:rPr lang="en-US" sz="2300" b="1" dirty="0" err="1">
                <a:solidFill>
                  <a:srgbClr val="EC7C01"/>
                </a:solidFill>
              </a:rPr>
              <a:t>pemanfaatan</a:t>
            </a:r>
            <a:r>
              <a:rPr lang="en-US" sz="2300" b="1" dirty="0">
                <a:solidFill>
                  <a:srgbClr val="EC7C01"/>
                </a:solidFill>
              </a:rPr>
              <a:t> data</a:t>
            </a:r>
            <a:endParaRPr lang="en-ID" sz="2300" b="1" dirty="0">
              <a:solidFill>
                <a:srgbClr val="EC7C01"/>
              </a:solidFill>
            </a:endParaRPr>
          </a:p>
        </p:txBody>
      </p:sp>
      <p:sp>
        <p:nvSpPr>
          <p:cNvPr id="1048657" name="Rectangle 47"/>
          <p:cNvSpPr/>
          <p:nvPr/>
        </p:nvSpPr>
        <p:spPr>
          <a:xfrm>
            <a:off x="8468870" y="1067998"/>
            <a:ext cx="1600733" cy="797514"/>
          </a:xfrm>
          <a:prstGeom prst="rect">
            <a:avLst/>
          </a:prstGeom>
          <a:solidFill>
            <a:srgbClr val="F3E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3465"/>
                </a:solidFill>
              </a:rPr>
              <a:t>K e t </a:t>
            </a:r>
            <a:r>
              <a:rPr lang="en-US" sz="2800" b="1" dirty="0" err="1">
                <a:solidFill>
                  <a:srgbClr val="003465"/>
                </a:solidFill>
              </a:rPr>
              <a:t>i</a:t>
            </a:r>
            <a:r>
              <a:rPr lang="en-US" sz="2800" b="1" dirty="0">
                <a:solidFill>
                  <a:srgbClr val="003465"/>
                </a:solidFill>
              </a:rPr>
              <a:t> g a</a:t>
            </a:r>
            <a:endParaRPr lang="en-ID" sz="2800" b="1" dirty="0">
              <a:solidFill>
                <a:srgbClr val="003465"/>
              </a:solidFill>
            </a:endParaRPr>
          </a:p>
        </p:txBody>
      </p:sp>
      <p:sp>
        <p:nvSpPr>
          <p:cNvPr id="1048658" name="Rectangle 48"/>
          <p:cNvSpPr/>
          <p:nvPr/>
        </p:nvSpPr>
        <p:spPr>
          <a:xfrm>
            <a:off x="8468870" y="721202"/>
            <a:ext cx="2385439" cy="503624"/>
          </a:xfrm>
          <a:prstGeom prst="rect">
            <a:avLst/>
          </a:prstGeom>
          <a:solidFill>
            <a:srgbClr val="F3E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 err="1">
                <a:solidFill>
                  <a:srgbClr val="003465"/>
                </a:solidFill>
              </a:rPr>
              <a:t>Analisis</a:t>
            </a:r>
            <a:r>
              <a:rPr lang="en-US" sz="2300" b="1" dirty="0">
                <a:solidFill>
                  <a:srgbClr val="003465"/>
                </a:solidFill>
              </a:rPr>
              <a:t>, </a:t>
            </a:r>
            <a:r>
              <a:rPr lang="en-US" sz="2300" b="1" dirty="0" err="1">
                <a:solidFill>
                  <a:srgbClr val="003465"/>
                </a:solidFill>
              </a:rPr>
              <a:t>Evaluasi</a:t>
            </a:r>
            <a:r>
              <a:rPr lang="en-US" sz="2300" b="1" dirty="0">
                <a:solidFill>
                  <a:srgbClr val="003465"/>
                </a:solidFill>
              </a:rPr>
              <a:t>, </a:t>
            </a:r>
            <a:r>
              <a:rPr lang="en-US" sz="2300" b="1" dirty="0" err="1">
                <a:solidFill>
                  <a:srgbClr val="003465"/>
                </a:solidFill>
              </a:rPr>
              <a:t>Reviu</a:t>
            </a:r>
            <a:endParaRPr lang="en-ID" sz="2300" b="1" dirty="0">
              <a:solidFill>
                <a:srgbClr val="003465"/>
              </a:solidFill>
            </a:endParaRPr>
          </a:p>
        </p:txBody>
      </p:sp>
      <p:sp>
        <p:nvSpPr>
          <p:cNvPr id="1048659" name="Rectangle: Rounded Corners 107"/>
          <p:cNvSpPr/>
          <p:nvPr/>
        </p:nvSpPr>
        <p:spPr>
          <a:xfrm>
            <a:off x="6536569" y="2901110"/>
            <a:ext cx="1764758" cy="672281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Deklarasi</a:t>
            </a:r>
            <a:r>
              <a:rPr lang="en-US" sz="2000" dirty="0"/>
              <a:t> </a:t>
            </a:r>
            <a:r>
              <a:rPr lang="en-US" sz="2000" dirty="0" err="1"/>
              <a:t>BenKep</a:t>
            </a:r>
            <a:endParaRPr lang="en-ID" sz="2000" dirty="0"/>
          </a:p>
        </p:txBody>
      </p:sp>
      <p:cxnSp>
        <p:nvCxnSpPr>
          <p:cNvPr id="3145738" name="Straight Arrow Connector 50"/>
          <p:cNvCxnSpPr>
            <a:cxnSpLocks/>
            <a:stCxn id="1048659" idx="2"/>
            <a:endCxn id="1048660" idx="0"/>
          </p:cNvCxnSpPr>
          <p:nvPr/>
        </p:nvCxnSpPr>
        <p:spPr>
          <a:xfrm rot="5400000">
            <a:off x="7269837" y="3712670"/>
            <a:ext cx="288391" cy="9833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0" name="Rectangle: Rounded Corners 11"/>
          <p:cNvSpPr/>
          <p:nvPr/>
        </p:nvSpPr>
        <p:spPr>
          <a:xfrm>
            <a:off x="6453679" y="3861782"/>
            <a:ext cx="1910872" cy="641263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Penelaahan</a:t>
            </a:r>
            <a:r>
              <a:rPr lang="en-US" sz="2000" dirty="0"/>
              <a:t> </a:t>
            </a:r>
            <a:r>
              <a:rPr lang="en-US" sz="2000" dirty="0" err="1"/>
              <a:t>Risiko</a:t>
            </a:r>
            <a:endParaRPr lang="en-ID" sz="2000" dirty="0"/>
          </a:p>
        </p:txBody>
      </p:sp>
      <p:cxnSp>
        <p:nvCxnSpPr>
          <p:cNvPr id="3145739" name="Straight Arrow Connector 3"/>
          <p:cNvCxnSpPr>
            <a:cxnSpLocks/>
            <a:stCxn id="1048661" idx="3"/>
            <a:endCxn id="1048659" idx="1"/>
          </p:cNvCxnSpPr>
          <p:nvPr/>
        </p:nvCxnSpPr>
        <p:spPr>
          <a:xfrm>
            <a:off x="6179174" y="3236549"/>
            <a:ext cx="357395" cy="702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Straight Arrow Connector 3"/>
          <p:cNvCxnSpPr>
            <a:cxnSpLocks/>
            <a:stCxn id="1048663" idx="3"/>
            <a:endCxn id="1048661" idx="1"/>
          </p:cNvCxnSpPr>
          <p:nvPr/>
        </p:nvCxnSpPr>
        <p:spPr>
          <a:xfrm flipV="1">
            <a:off x="3846020" y="3236549"/>
            <a:ext cx="547940" cy="503772"/>
          </a:xfrm>
          <a:prstGeom prst="bentConnector3">
            <a:avLst>
              <a:gd name="adj1" fmla="val 35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1" name="Rectangle: Rounded Corners 79"/>
          <p:cNvSpPr/>
          <p:nvPr/>
        </p:nvSpPr>
        <p:spPr>
          <a:xfrm>
            <a:off x="4393960" y="2915917"/>
            <a:ext cx="1785214" cy="641263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Menghindari</a:t>
            </a:r>
            <a:r>
              <a:rPr lang="en-US" sz="2000" dirty="0"/>
              <a:t> COI</a:t>
            </a:r>
            <a:endParaRPr lang="en-ID" sz="2000" dirty="0"/>
          </a:p>
        </p:txBody>
      </p:sp>
      <p:sp>
        <p:nvSpPr>
          <p:cNvPr id="1048662" name="Rectangle: Rounded Corners 11"/>
          <p:cNvSpPr/>
          <p:nvPr/>
        </p:nvSpPr>
        <p:spPr>
          <a:xfrm>
            <a:off x="9324160" y="1899499"/>
            <a:ext cx="2071448" cy="579634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Penanganan</a:t>
            </a:r>
            <a:endParaRPr lang="en-ID" sz="2000" dirty="0"/>
          </a:p>
        </p:txBody>
      </p:sp>
      <p:sp>
        <p:nvSpPr>
          <p:cNvPr id="1048663" name="Rectangle: Rounded Corners 9"/>
          <p:cNvSpPr/>
          <p:nvPr/>
        </p:nvSpPr>
        <p:spPr>
          <a:xfrm>
            <a:off x="2357654" y="3477864"/>
            <a:ext cx="1488366" cy="524914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Larangan</a:t>
            </a:r>
            <a:endParaRPr lang="en-ID" sz="2000" dirty="0"/>
          </a:p>
        </p:txBody>
      </p:sp>
      <p:sp>
        <p:nvSpPr>
          <p:cNvPr id="1048664" name="TextBox 66"/>
          <p:cNvSpPr txBox="1"/>
          <p:nvPr/>
        </p:nvSpPr>
        <p:spPr>
          <a:xfrm>
            <a:off x="9562202" y="3744524"/>
            <a:ext cx="21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EC7C01"/>
                </a:solidFill>
              </a:rPr>
              <a:t>Pembatasan</a:t>
            </a:r>
            <a:r>
              <a:rPr lang="en-US" b="1" dirty="0">
                <a:solidFill>
                  <a:srgbClr val="EC7C01"/>
                </a:solidFill>
              </a:rPr>
              <a:t> </a:t>
            </a:r>
            <a:r>
              <a:rPr lang="en-US" b="1" dirty="0" err="1">
                <a:solidFill>
                  <a:srgbClr val="EC7C01"/>
                </a:solidFill>
              </a:rPr>
              <a:t>Tugas</a:t>
            </a:r>
            <a:endParaRPr lang="en-ID" b="1" dirty="0">
              <a:solidFill>
                <a:srgbClr val="EC7C01"/>
              </a:solidFill>
            </a:endParaRPr>
          </a:p>
        </p:txBody>
      </p:sp>
      <p:sp>
        <p:nvSpPr>
          <p:cNvPr id="1048665" name="Oval 67"/>
          <p:cNvSpPr/>
          <p:nvPr/>
        </p:nvSpPr>
        <p:spPr>
          <a:xfrm>
            <a:off x="9392218" y="3848850"/>
            <a:ext cx="169983" cy="167200"/>
          </a:xfrm>
          <a:prstGeom prst="ellipse">
            <a:avLst/>
          </a:prstGeom>
          <a:solidFill>
            <a:srgbClr val="EC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66" name="TextBox 68"/>
          <p:cNvSpPr txBox="1"/>
          <p:nvPr/>
        </p:nvSpPr>
        <p:spPr>
          <a:xfrm>
            <a:off x="9557243" y="4074835"/>
            <a:ext cx="216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EC7C01"/>
                </a:solidFill>
              </a:rPr>
              <a:t>Tetap</a:t>
            </a:r>
            <a:r>
              <a:rPr lang="en-US" b="1" dirty="0">
                <a:solidFill>
                  <a:srgbClr val="EC7C01"/>
                </a:solidFill>
              </a:rPr>
              <a:t> </a:t>
            </a:r>
            <a:r>
              <a:rPr lang="en-US" b="1" dirty="0" err="1">
                <a:solidFill>
                  <a:srgbClr val="EC7C01"/>
                </a:solidFill>
              </a:rPr>
              <a:t>Menjalankan</a:t>
            </a:r>
            <a:r>
              <a:rPr lang="en-US" b="1" dirty="0">
                <a:solidFill>
                  <a:srgbClr val="EC7C01"/>
                </a:solidFill>
              </a:rPr>
              <a:t> </a:t>
            </a:r>
          </a:p>
          <a:p>
            <a:r>
              <a:rPr lang="en-US" b="1" dirty="0" err="1">
                <a:solidFill>
                  <a:srgbClr val="EC7C01"/>
                </a:solidFill>
              </a:rPr>
              <a:t>Tugas</a:t>
            </a:r>
            <a:endParaRPr lang="en-ID" b="1" dirty="0">
              <a:solidFill>
                <a:srgbClr val="EC7C01"/>
              </a:solidFill>
            </a:endParaRPr>
          </a:p>
        </p:txBody>
      </p:sp>
      <p:sp>
        <p:nvSpPr>
          <p:cNvPr id="1048667" name="Oval 69"/>
          <p:cNvSpPr/>
          <p:nvPr/>
        </p:nvSpPr>
        <p:spPr>
          <a:xfrm>
            <a:off x="9387259" y="4179161"/>
            <a:ext cx="169983" cy="167200"/>
          </a:xfrm>
          <a:prstGeom prst="ellipse">
            <a:avLst/>
          </a:prstGeom>
          <a:solidFill>
            <a:srgbClr val="EC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68" name="Oval 37"/>
          <p:cNvSpPr/>
          <p:nvPr/>
        </p:nvSpPr>
        <p:spPr>
          <a:xfrm>
            <a:off x="9384868" y="3045195"/>
            <a:ext cx="169983" cy="167200"/>
          </a:xfrm>
          <a:prstGeom prst="ellipse">
            <a:avLst/>
          </a:prstGeom>
          <a:solidFill>
            <a:srgbClr val="EC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69" name="TextBox 38"/>
          <p:cNvSpPr txBox="1"/>
          <p:nvPr/>
        </p:nvSpPr>
        <p:spPr>
          <a:xfrm>
            <a:off x="9554851" y="2958406"/>
            <a:ext cx="21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C7C01"/>
                </a:solidFill>
              </a:rPr>
              <a:t>Mutasi Pegawai</a:t>
            </a:r>
            <a:endParaRPr lang="en-ID" b="1" dirty="0">
              <a:solidFill>
                <a:srgbClr val="EC7C01"/>
              </a:solidFill>
            </a:endParaRPr>
          </a:p>
        </p:txBody>
      </p:sp>
      <p:sp>
        <p:nvSpPr>
          <p:cNvPr id="1048670" name="TextBox 43"/>
          <p:cNvSpPr txBox="1"/>
          <p:nvPr/>
        </p:nvSpPr>
        <p:spPr>
          <a:xfrm>
            <a:off x="9562723" y="2582391"/>
            <a:ext cx="216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EC7C01"/>
                </a:solidFill>
              </a:rPr>
              <a:t>Penghentian</a:t>
            </a:r>
            <a:r>
              <a:rPr lang="en-US" dirty="0">
                <a:solidFill>
                  <a:srgbClr val="EC7C01"/>
                </a:solidFill>
              </a:rPr>
              <a:t> </a:t>
            </a:r>
            <a:r>
              <a:rPr lang="en-US" b="1" dirty="0" err="1">
                <a:solidFill>
                  <a:srgbClr val="EC7C01"/>
                </a:solidFill>
              </a:rPr>
              <a:t>usaha</a:t>
            </a:r>
            <a:endParaRPr lang="en-ID" b="1" dirty="0">
              <a:solidFill>
                <a:srgbClr val="EC7C01"/>
              </a:solidFill>
            </a:endParaRPr>
          </a:p>
        </p:txBody>
      </p:sp>
      <p:sp>
        <p:nvSpPr>
          <p:cNvPr id="1048671" name="Oval 44"/>
          <p:cNvSpPr/>
          <p:nvPr/>
        </p:nvSpPr>
        <p:spPr>
          <a:xfrm>
            <a:off x="9392739" y="2686717"/>
            <a:ext cx="169983" cy="167200"/>
          </a:xfrm>
          <a:prstGeom prst="ellipse">
            <a:avLst/>
          </a:prstGeom>
          <a:solidFill>
            <a:srgbClr val="EC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8672" name="Rectangle 73"/>
          <p:cNvSpPr/>
          <p:nvPr/>
        </p:nvSpPr>
        <p:spPr>
          <a:xfrm>
            <a:off x="678096" y="4760404"/>
            <a:ext cx="4426324" cy="684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63E00"/>
                </a:solidFill>
              </a:rPr>
              <a:t>SISTEM INFORMASI KEPEGAWAIAN</a:t>
            </a:r>
          </a:p>
          <a:p>
            <a:pPr algn="ctr"/>
            <a:r>
              <a:rPr lang="en-US" b="1" dirty="0">
                <a:solidFill>
                  <a:srgbClr val="763E00"/>
                </a:solidFill>
              </a:rPr>
              <a:t>(HRIS)</a:t>
            </a:r>
            <a:endParaRPr lang="en-ID" b="1" dirty="0">
              <a:solidFill>
                <a:srgbClr val="763E00"/>
              </a:solidFill>
            </a:endParaRPr>
          </a:p>
        </p:txBody>
      </p:sp>
      <p:cxnSp>
        <p:nvCxnSpPr>
          <p:cNvPr id="3145741" name="Straight Arrow Connector 75"/>
          <p:cNvCxnSpPr>
            <a:cxnSpLocks/>
          </p:cNvCxnSpPr>
          <p:nvPr/>
        </p:nvCxnSpPr>
        <p:spPr>
          <a:xfrm>
            <a:off x="5437664" y="4209690"/>
            <a:ext cx="0" cy="1023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8673" name="Rectangle: Rounded Corners 77"/>
          <p:cNvSpPr/>
          <p:nvPr/>
        </p:nvSpPr>
        <p:spPr>
          <a:xfrm>
            <a:off x="4334997" y="3845624"/>
            <a:ext cx="1912640" cy="641263"/>
          </a:xfrm>
          <a:prstGeom prst="roundRect">
            <a:avLst>
              <a:gd name="adj" fmla="val 48439"/>
            </a:avLst>
          </a:prstGeom>
          <a:solidFill>
            <a:srgbClr val="00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Laporan</a:t>
            </a:r>
            <a:r>
              <a:rPr lang="en-US" sz="2000" dirty="0"/>
              <a:t> </a:t>
            </a:r>
            <a:r>
              <a:rPr lang="en-US" sz="2000" dirty="0" err="1"/>
              <a:t>Penghindaran</a:t>
            </a:r>
            <a:endParaRPr lang="en-ID" sz="2000" dirty="0"/>
          </a:p>
        </p:txBody>
      </p:sp>
      <p:cxnSp>
        <p:nvCxnSpPr>
          <p:cNvPr id="3145742" name="Straight Arrow Connector 3"/>
          <p:cNvCxnSpPr>
            <a:cxnSpLocks/>
            <a:stCxn id="1048660" idx="3"/>
            <a:endCxn id="1048662" idx="1"/>
          </p:cNvCxnSpPr>
          <p:nvPr/>
        </p:nvCxnSpPr>
        <p:spPr>
          <a:xfrm flipV="1">
            <a:off x="8364551" y="2189316"/>
            <a:ext cx="959609" cy="1993098"/>
          </a:xfrm>
          <a:prstGeom prst="bentConnector3">
            <a:avLst>
              <a:gd name="adj1" fmla="val 13301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3" name="Straight Arrow Connector 50"/>
          <p:cNvCxnSpPr>
            <a:cxnSpLocks/>
            <a:stCxn id="1048661" idx="2"/>
            <a:endCxn id="1048673" idx="0"/>
          </p:cNvCxnSpPr>
          <p:nvPr/>
        </p:nvCxnSpPr>
        <p:spPr>
          <a:xfrm rot="16200000" flipH="1">
            <a:off x="5144720" y="3699027"/>
            <a:ext cx="288444" cy="4750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4" name="Straight Arrow Connector 3"/>
          <p:cNvCxnSpPr>
            <a:cxnSpLocks/>
            <a:stCxn id="1048648" idx="3"/>
            <a:endCxn id="1048662" idx="1"/>
          </p:cNvCxnSpPr>
          <p:nvPr/>
        </p:nvCxnSpPr>
        <p:spPr>
          <a:xfrm>
            <a:off x="6847594" y="2187423"/>
            <a:ext cx="2476566" cy="1893"/>
          </a:xfrm>
          <a:prstGeom prst="bentConnector3">
            <a:avLst>
              <a:gd name="adj1" fmla="val 50000"/>
            </a:avLst>
          </a:prstGeom>
          <a:ln w="57150">
            <a:solidFill>
              <a:srgbClr val="0034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Rectangle 80"/>
          <p:cNvSpPr/>
          <p:nvPr/>
        </p:nvSpPr>
        <p:spPr>
          <a:xfrm>
            <a:off x="388515" y="898502"/>
            <a:ext cx="4598620" cy="797514"/>
          </a:xfrm>
          <a:prstGeom prst="rect">
            <a:avLst/>
          </a:prstGeom>
          <a:solidFill>
            <a:srgbClr val="F4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rgbClr val="EC7C01"/>
                </a:solidFill>
              </a:rPr>
              <a:t>SISTEM INFORMASI</a:t>
            </a:r>
            <a:endParaRPr lang="en-ID" sz="4000" b="1" dirty="0">
              <a:solidFill>
                <a:srgbClr val="EC7C01"/>
              </a:solidFill>
            </a:endParaRPr>
          </a:p>
        </p:txBody>
      </p:sp>
      <p:sp>
        <p:nvSpPr>
          <p:cNvPr id="159" name="Shape">
            <a:extLst>
              <a:ext uri="{FF2B5EF4-FFF2-40B4-BE49-F238E27FC236}">
                <a16:creationId xmlns:a16="http://schemas.microsoft.com/office/drawing/2014/main" id="{2D507AA9-82AE-40CF-A1A5-C15F473AB9DC}"/>
              </a:ext>
            </a:extLst>
          </p:cNvPr>
          <p:cNvSpPr/>
          <p:nvPr/>
        </p:nvSpPr>
        <p:spPr>
          <a:xfrm>
            <a:off x="430528" y="1960100"/>
            <a:ext cx="1645920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42" y="0"/>
                </a:move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0" name="Shape">
            <a:extLst>
              <a:ext uri="{FF2B5EF4-FFF2-40B4-BE49-F238E27FC236}">
                <a16:creationId xmlns:a16="http://schemas.microsoft.com/office/drawing/2014/main" id="{AA89870D-D310-4478-BE48-07A77543789C}"/>
              </a:ext>
            </a:extLst>
          </p:cNvPr>
          <p:cNvSpPr/>
          <p:nvPr/>
        </p:nvSpPr>
        <p:spPr>
          <a:xfrm>
            <a:off x="430527" y="3052300"/>
            <a:ext cx="1644649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42" y="0"/>
                </a:move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1" name="Shape">
            <a:extLst>
              <a:ext uri="{FF2B5EF4-FFF2-40B4-BE49-F238E27FC236}">
                <a16:creationId xmlns:a16="http://schemas.microsoft.com/office/drawing/2014/main" id="{FBD94E09-7572-4FE9-B325-A50179235B74}"/>
              </a:ext>
            </a:extLst>
          </p:cNvPr>
          <p:cNvSpPr/>
          <p:nvPr/>
        </p:nvSpPr>
        <p:spPr>
          <a:xfrm>
            <a:off x="3752849" y="2739412"/>
            <a:ext cx="1739619" cy="1695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40" y="0"/>
                </a:moveTo>
                <a:lnTo>
                  <a:pt x="3360" y="0"/>
                </a:lnTo>
                <a:cubicBezTo>
                  <a:pt x="1515" y="0"/>
                  <a:pt x="0" y="1514"/>
                  <a:pt x="0" y="3360"/>
                </a:cubicBezTo>
                <a:lnTo>
                  <a:pt x="0" y="18240"/>
                </a:lnTo>
                <a:cubicBezTo>
                  <a:pt x="0" y="20086"/>
                  <a:pt x="1514" y="21600"/>
                  <a:pt x="3360" y="21600"/>
                </a:cubicBezTo>
                <a:lnTo>
                  <a:pt x="18240" y="21600"/>
                </a:lnTo>
                <a:cubicBezTo>
                  <a:pt x="20085" y="21600"/>
                  <a:pt x="21600" y="20086"/>
                  <a:pt x="21600" y="18240"/>
                </a:cubicBezTo>
                <a:lnTo>
                  <a:pt x="21600" y="3360"/>
                </a:lnTo>
                <a:cubicBezTo>
                  <a:pt x="21592" y="1514"/>
                  <a:pt x="20086" y="0"/>
                  <a:pt x="18240" y="0"/>
                </a:cubicBezTo>
                <a:close/>
              </a:path>
            </a:pathLst>
          </a:custGeom>
          <a:solidFill>
            <a:srgbClr val="06395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2" name="Shape">
            <a:extLst>
              <a:ext uri="{FF2B5EF4-FFF2-40B4-BE49-F238E27FC236}">
                <a16:creationId xmlns:a16="http://schemas.microsoft.com/office/drawing/2014/main" id="{59A0262A-99FD-4429-80CB-E2B248D448B5}"/>
              </a:ext>
            </a:extLst>
          </p:cNvPr>
          <p:cNvSpPr/>
          <p:nvPr/>
        </p:nvSpPr>
        <p:spPr>
          <a:xfrm>
            <a:off x="430528" y="4144500"/>
            <a:ext cx="1644648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42" y="0"/>
                </a:move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close/>
              </a:path>
            </a:pathLst>
          </a:custGeom>
          <a:solidFill>
            <a:srgbClr val="A2B96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3" name="Shape">
            <a:extLst>
              <a:ext uri="{FF2B5EF4-FFF2-40B4-BE49-F238E27FC236}">
                <a16:creationId xmlns:a16="http://schemas.microsoft.com/office/drawing/2014/main" id="{C24EF568-CCF8-4FC9-963F-6903DE0B892C}"/>
              </a:ext>
            </a:extLst>
          </p:cNvPr>
          <p:cNvSpPr/>
          <p:nvPr/>
        </p:nvSpPr>
        <p:spPr>
          <a:xfrm>
            <a:off x="8401050" y="5249400"/>
            <a:ext cx="3360422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8" y="21600"/>
                </a:move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close/>
              </a:path>
            </a:pathLst>
          </a:custGeom>
          <a:solidFill>
            <a:srgbClr val="C1301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4" name="Shape">
            <a:extLst>
              <a:ext uri="{FF2B5EF4-FFF2-40B4-BE49-F238E27FC236}">
                <a16:creationId xmlns:a16="http://schemas.microsoft.com/office/drawing/2014/main" id="{0B97B08D-71F7-4FF7-AB8A-286C7CC6B4FF}"/>
              </a:ext>
            </a:extLst>
          </p:cNvPr>
          <p:cNvSpPr/>
          <p:nvPr/>
        </p:nvSpPr>
        <p:spPr>
          <a:xfrm>
            <a:off x="8401050" y="4144500"/>
            <a:ext cx="3360422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8" y="21600"/>
                </a:move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close/>
              </a:path>
            </a:pathLst>
          </a:custGeom>
          <a:solidFill>
            <a:srgbClr val="A2B96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5" name="Shape">
            <a:extLst>
              <a:ext uri="{FF2B5EF4-FFF2-40B4-BE49-F238E27FC236}">
                <a16:creationId xmlns:a16="http://schemas.microsoft.com/office/drawing/2014/main" id="{FE9308DA-E7B4-4C51-A14B-84124302929B}"/>
              </a:ext>
            </a:extLst>
          </p:cNvPr>
          <p:cNvSpPr/>
          <p:nvPr/>
        </p:nvSpPr>
        <p:spPr>
          <a:xfrm>
            <a:off x="8401050" y="3052300"/>
            <a:ext cx="3360422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8" y="21600"/>
                </a:move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close/>
              </a:path>
            </a:pathLst>
          </a:custGeom>
          <a:solidFill>
            <a:srgbClr val="4CC1E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6" name="Shape">
            <a:extLst>
              <a:ext uri="{FF2B5EF4-FFF2-40B4-BE49-F238E27FC236}">
                <a16:creationId xmlns:a16="http://schemas.microsoft.com/office/drawing/2014/main" id="{230A2E07-AF89-4D6C-B0D4-A9EEEC73DA30}"/>
              </a:ext>
            </a:extLst>
          </p:cNvPr>
          <p:cNvSpPr/>
          <p:nvPr/>
        </p:nvSpPr>
        <p:spPr>
          <a:xfrm>
            <a:off x="8401050" y="1960100"/>
            <a:ext cx="3360422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8" y="21600"/>
                </a:move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7" name="Shape">
            <a:extLst>
              <a:ext uri="{FF2B5EF4-FFF2-40B4-BE49-F238E27FC236}">
                <a16:creationId xmlns:a16="http://schemas.microsoft.com/office/drawing/2014/main" id="{7C2D7B20-9C75-4E42-914A-5117F86EDA28}"/>
              </a:ext>
            </a:extLst>
          </p:cNvPr>
          <p:cNvSpPr/>
          <p:nvPr/>
        </p:nvSpPr>
        <p:spPr>
          <a:xfrm>
            <a:off x="8401050" y="855200"/>
            <a:ext cx="3360422" cy="980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8" y="21600"/>
                </a:moveTo>
                <a:lnTo>
                  <a:pt x="18242" y="21600"/>
                </a:lnTo>
                <a:cubicBezTo>
                  <a:pt x="20089" y="21600"/>
                  <a:pt x="21600" y="20089"/>
                  <a:pt x="21600" y="18242"/>
                </a:cubicBezTo>
                <a:lnTo>
                  <a:pt x="21600" y="3358"/>
                </a:lnTo>
                <a:cubicBezTo>
                  <a:pt x="21600" y="1511"/>
                  <a:pt x="20089" y="0"/>
                  <a:pt x="18242" y="0"/>
                </a:cubicBezTo>
                <a:lnTo>
                  <a:pt x="3358" y="0"/>
                </a:lnTo>
                <a:cubicBezTo>
                  <a:pt x="1511" y="0"/>
                  <a:pt x="0" y="1511"/>
                  <a:pt x="0" y="3358"/>
                </a:cubicBezTo>
                <a:lnTo>
                  <a:pt x="0" y="18242"/>
                </a:lnTo>
                <a:cubicBezTo>
                  <a:pt x="0" y="20089"/>
                  <a:pt x="1511" y="21600"/>
                  <a:pt x="3358" y="21600"/>
                </a:cubicBezTo>
                <a:close/>
              </a:path>
            </a:pathLst>
          </a:custGeom>
          <a:solidFill>
            <a:srgbClr val="FFCC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0ADA5D95-BC79-4BB9-8CC5-8E1FC1FDFDBB}"/>
              </a:ext>
            </a:extLst>
          </p:cNvPr>
          <p:cNvGrpSpPr/>
          <p:nvPr/>
        </p:nvGrpSpPr>
        <p:grpSpPr>
          <a:xfrm>
            <a:off x="2145026" y="2232516"/>
            <a:ext cx="1537974" cy="2623365"/>
            <a:chOff x="1549399" y="2113279"/>
            <a:chExt cx="2754633" cy="2623365"/>
          </a:xfrm>
        </p:grpSpPr>
        <p:sp>
          <p:nvSpPr>
            <p:cNvPr id="169" name="Rectangle">
              <a:extLst>
                <a:ext uri="{FF2B5EF4-FFF2-40B4-BE49-F238E27FC236}">
                  <a16:creationId xmlns:a16="http://schemas.microsoft.com/office/drawing/2014/main" id="{B415255E-6474-47C3-93F9-4BEFF24135B2}"/>
                </a:ext>
              </a:extLst>
            </p:cNvPr>
            <p:cNvSpPr/>
            <p:nvPr/>
          </p:nvSpPr>
          <p:spPr>
            <a:xfrm>
              <a:off x="1549399" y="3218180"/>
              <a:ext cx="2754633" cy="430530"/>
            </a:xfrm>
            <a:prstGeom prst="rect">
              <a:avLst/>
            </a:prstGeom>
            <a:solidFill>
              <a:srgbClr val="4CC1E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66D074B1-322F-45BB-825F-F16E903B91F4}"/>
                </a:ext>
              </a:extLst>
            </p:cNvPr>
            <p:cNvSpPr/>
            <p:nvPr/>
          </p:nvSpPr>
          <p:spPr>
            <a:xfrm>
              <a:off x="1549399" y="2113279"/>
              <a:ext cx="2754633" cy="1023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26" y="21600"/>
                  </a:moveTo>
                  <a:cubicBezTo>
                    <a:pt x="18742" y="21600"/>
                    <a:pt x="17248" y="21386"/>
                    <a:pt x="15794" y="19644"/>
                  </a:cubicBezTo>
                  <a:cubicBezTo>
                    <a:pt x="15625" y="19429"/>
                    <a:pt x="15436" y="19215"/>
                    <a:pt x="15227" y="18920"/>
                  </a:cubicBezTo>
                  <a:cubicBezTo>
                    <a:pt x="14350" y="17795"/>
                    <a:pt x="13514" y="16481"/>
                    <a:pt x="12717" y="15222"/>
                  </a:cubicBezTo>
                  <a:cubicBezTo>
                    <a:pt x="11572" y="13426"/>
                    <a:pt x="10496" y="11711"/>
                    <a:pt x="9341" y="10612"/>
                  </a:cubicBezTo>
                  <a:cubicBezTo>
                    <a:pt x="7997" y="9326"/>
                    <a:pt x="6543" y="9138"/>
                    <a:pt x="5298" y="9112"/>
                  </a:cubicBezTo>
                  <a:cubicBezTo>
                    <a:pt x="3167" y="9085"/>
                    <a:pt x="1534" y="9085"/>
                    <a:pt x="0" y="9085"/>
                  </a:cubicBezTo>
                  <a:lnTo>
                    <a:pt x="0" y="0"/>
                  </a:lnTo>
                  <a:cubicBezTo>
                    <a:pt x="1534" y="0"/>
                    <a:pt x="3167" y="0"/>
                    <a:pt x="5308" y="27"/>
                  </a:cubicBezTo>
                  <a:cubicBezTo>
                    <a:pt x="6841" y="27"/>
                    <a:pt x="8654" y="295"/>
                    <a:pt x="10486" y="2037"/>
                  </a:cubicBezTo>
                  <a:cubicBezTo>
                    <a:pt x="11940" y="3430"/>
                    <a:pt x="13205" y="5440"/>
                    <a:pt x="14430" y="7370"/>
                  </a:cubicBezTo>
                  <a:cubicBezTo>
                    <a:pt x="15207" y="8602"/>
                    <a:pt x="15944" y="9755"/>
                    <a:pt x="16690" y="10720"/>
                  </a:cubicBezTo>
                  <a:cubicBezTo>
                    <a:pt x="16880" y="10961"/>
                    <a:pt x="17029" y="11148"/>
                    <a:pt x="17168" y="11309"/>
                  </a:cubicBezTo>
                  <a:cubicBezTo>
                    <a:pt x="18214" y="12542"/>
                    <a:pt x="19429" y="12515"/>
                    <a:pt x="20833" y="12462"/>
                  </a:cubicBezTo>
                  <a:cubicBezTo>
                    <a:pt x="21092" y="12462"/>
                    <a:pt x="21341" y="12435"/>
                    <a:pt x="21600" y="12435"/>
                  </a:cubicBezTo>
                  <a:lnTo>
                    <a:pt x="21600" y="21520"/>
                  </a:lnTo>
                  <a:cubicBezTo>
                    <a:pt x="21361" y="21520"/>
                    <a:pt x="21112" y="21520"/>
                    <a:pt x="20873" y="21546"/>
                  </a:cubicBezTo>
                  <a:cubicBezTo>
                    <a:pt x="20624" y="21600"/>
                    <a:pt x="20375" y="21600"/>
                    <a:pt x="20126" y="21600"/>
                  </a:cubicBezTo>
                  <a:close/>
                </a:path>
              </a:pathLst>
            </a:custGeom>
            <a:solidFill>
              <a:srgbClr val="F7931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B6E44000-10FB-428B-9F66-CACFBF60987B}"/>
                </a:ext>
              </a:extLst>
            </p:cNvPr>
            <p:cNvSpPr/>
            <p:nvPr/>
          </p:nvSpPr>
          <p:spPr>
            <a:xfrm>
              <a:off x="1550671" y="3713479"/>
              <a:ext cx="2753361" cy="1023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0" y="21510"/>
                  </a:moveTo>
                  <a:lnTo>
                    <a:pt x="0" y="12459"/>
                  </a:lnTo>
                  <a:cubicBezTo>
                    <a:pt x="1534" y="12459"/>
                    <a:pt x="3168" y="12459"/>
                    <a:pt x="5300" y="12432"/>
                  </a:cubicBezTo>
                  <a:cubicBezTo>
                    <a:pt x="6546" y="12432"/>
                    <a:pt x="8000" y="12245"/>
                    <a:pt x="9345" y="10937"/>
                  </a:cubicBezTo>
                  <a:cubicBezTo>
                    <a:pt x="10501" y="9842"/>
                    <a:pt x="11577" y="8133"/>
                    <a:pt x="12723" y="6345"/>
                  </a:cubicBezTo>
                  <a:cubicBezTo>
                    <a:pt x="13530" y="5090"/>
                    <a:pt x="14357" y="3781"/>
                    <a:pt x="15234" y="2660"/>
                  </a:cubicBezTo>
                  <a:cubicBezTo>
                    <a:pt x="15453" y="2366"/>
                    <a:pt x="15632" y="2153"/>
                    <a:pt x="15802" y="1939"/>
                  </a:cubicBezTo>
                  <a:cubicBezTo>
                    <a:pt x="17515" y="-90"/>
                    <a:pt x="19299" y="-37"/>
                    <a:pt x="20873" y="17"/>
                  </a:cubicBezTo>
                  <a:cubicBezTo>
                    <a:pt x="21112" y="17"/>
                    <a:pt x="21361" y="43"/>
                    <a:pt x="21600" y="43"/>
                  </a:cubicBezTo>
                  <a:lnTo>
                    <a:pt x="21600" y="9095"/>
                  </a:lnTo>
                  <a:cubicBezTo>
                    <a:pt x="21341" y="9095"/>
                    <a:pt x="21092" y="9095"/>
                    <a:pt x="20833" y="9068"/>
                  </a:cubicBezTo>
                  <a:cubicBezTo>
                    <a:pt x="19428" y="9015"/>
                    <a:pt x="18213" y="8988"/>
                    <a:pt x="17166" y="10216"/>
                  </a:cubicBezTo>
                  <a:cubicBezTo>
                    <a:pt x="17027" y="10376"/>
                    <a:pt x="16878" y="10563"/>
                    <a:pt x="16688" y="10803"/>
                  </a:cubicBezTo>
                  <a:cubicBezTo>
                    <a:pt x="15931" y="11765"/>
                    <a:pt x="15204" y="12913"/>
                    <a:pt x="14427" y="14141"/>
                  </a:cubicBezTo>
                  <a:cubicBezTo>
                    <a:pt x="13201" y="16063"/>
                    <a:pt x="11926" y="18066"/>
                    <a:pt x="10481" y="19454"/>
                  </a:cubicBezTo>
                  <a:cubicBezTo>
                    <a:pt x="8658" y="21216"/>
                    <a:pt x="6835" y="21457"/>
                    <a:pt x="5300" y="21457"/>
                  </a:cubicBezTo>
                  <a:cubicBezTo>
                    <a:pt x="3178" y="21510"/>
                    <a:pt x="1544" y="21510"/>
                    <a:pt x="0" y="21510"/>
                  </a:cubicBezTo>
                  <a:close/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2FFA1EA-FDBC-475E-9882-E5773F74A59E}"/>
              </a:ext>
            </a:extLst>
          </p:cNvPr>
          <p:cNvGrpSpPr/>
          <p:nvPr/>
        </p:nvGrpSpPr>
        <p:grpSpPr>
          <a:xfrm>
            <a:off x="5562317" y="1128251"/>
            <a:ext cx="2755902" cy="4823461"/>
            <a:chOff x="7885429" y="1021080"/>
            <a:chExt cx="2755902" cy="4823461"/>
          </a:xfrm>
        </p:grpSpPr>
        <p:sp>
          <p:nvSpPr>
            <p:cNvPr id="173" name="Rectangle">
              <a:extLst>
                <a:ext uri="{FF2B5EF4-FFF2-40B4-BE49-F238E27FC236}">
                  <a16:creationId xmlns:a16="http://schemas.microsoft.com/office/drawing/2014/main" id="{42CE681D-FA02-47A3-999C-8729A5E799F7}"/>
                </a:ext>
              </a:extLst>
            </p:cNvPr>
            <p:cNvSpPr/>
            <p:nvPr/>
          </p:nvSpPr>
          <p:spPr>
            <a:xfrm>
              <a:off x="7885429" y="3218180"/>
              <a:ext cx="2754629" cy="430530"/>
            </a:xfrm>
            <a:prstGeom prst="rect">
              <a:avLst/>
            </a:prstGeom>
            <a:solidFill>
              <a:srgbClr val="4CC1E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CDDA714C-E24A-4838-B843-F98BAC2336D5}"/>
                </a:ext>
              </a:extLst>
            </p:cNvPr>
            <p:cNvSpPr/>
            <p:nvPr/>
          </p:nvSpPr>
          <p:spPr>
            <a:xfrm>
              <a:off x="7885429" y="3713479"/>
              <a:ext cx="2754629" cy="1021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0" extrusionOk="0">
                  <a:moveTo>
                    <a:pt x="21600" y="21510"/>
                  </a:moveTo>
                  <a:cubicBezTo>
                    <a:pt x="20056" y="21510"/>
                    <a:pt x="18423" y="21510"/>
                    <a:pt x="16292" y="21483"/>
                  </a:cubicBezTo>
                  <a:cubicBezTo>
                    <a:pt x="14759" y="21483"/>
                    <a:pt x="12946" y="21216"/>
                    <a:pt x="11114" y="19478"/>
                  </a:cubicBezTo>
                  <a:cubicBezTo>
                    <a:pt x="9660" y="18088"/>
                    <a:pt x="8395" y="16083"/>
                    <a:pt x="7170" y="14159"/>
                  </a:cubicBezTo>
                  <a:cubicBezTo>
                    <a:pt x="6393" y="12929"/>
                    <a:pt x="5656" y="11779"/>
                    <a:pt x="4910" y="10817"/>
                  </a:cubicBezTo>
                  <a:cubicBezTo>
                    <a:pt x="4720" y="10576"/>
                    <a:pt x="4571" y="10389"/>
                    <a:pt x="4432" y="10229"/>
                  </a:cubicBezTo>
                  <a:cubicBezTo>
                    <a:pt x="3386" y="8999"/>
                    <a:pt x="2171" y="9026"/>
                    <a:pt x="767" y="9079"/>
                  </a:cubicBezTo>
                  <a:cubicBezTo>
                    <a:pt x="508" y="9079"/>
                    <a:pt x="259" y="9106"/>
                    <a:pt x="0" y="9106"/>
                  </a:cubicBezTo>
                  <a:lnTo>
                    <a:pt x="0" y="44"/>
                  </a:lnTo>
                  <a:cubicBezTo>
                    <a:pt x="239" y="44"/>
                    <a:pt x="488" y="44"/>
                    <a:pt x="727" y="17"/>
                  </a:cubicBezTo>
                  <a:cubicBezTo>
                    <a:pt x="2300" y="-37"/>
                    <a:pt x="4083" y="-90"/>
                    <a:pt x="5796" y="1942"/>
                  </a:cubicBezTo>
                  <a:cubicBezTo>
                    <a:pt x="5965" y="2156"/>
                    <a:pt x="6144" y="2369"/>
                    <a:pt x="6363" y="2663"/>
                  </a:cubicBezTo>
                  <a:cubicBezTo>
                    <a:pt x="7240" y="3786"/>
                    <a:pt x="8076" y="5096"/>
                    <a:pt x="8873" y="6353"/>
                  </a:cubicBezTo>
                  <a:cubicBezTo>
                    <a:pt x="10018" y="8144"/>
                    <a:pt x="11094" y="9855"/>
                    <a:pt x="12249" y="10951"/>
                  </a:cubicBezTo>
                  <a:cubicBezTo>
                    <a:pt x="13593" y="12234"/>
                    <a:pt x="15047" y="12421"/>
                    <a:pt x="16292" y="12448"/>
                  </a:cubicBezTo>
                  <a:cubicBezTo>
                    <a:pt x="18413" y="12474"/>
                    <a:pt x="20047" y="12474"/>
                    <a:pt x="21590" y="12474"/>
                  </a:cubicBezTo>
                  <a:lnTo>
                    <a:pt x="21590" y="21510"/>
                  </a:lnTo>
                  <a:close/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B15FE507-C9D7-4497-9889-5697287E9DF0}"/>
                </a:ext>
              </a:extLst>
            </p:cNvPr>
            <p:cNvSpPr/>
            <p:nvPr/>
          </p:nvSpPr>
          <p:spPr>
            <a:xfrm>
              <a:off x="7885429" y="4246880"/>
              <a:ext cx="2754623" cy="1597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67" y="21600"/>
                  </a:moveTo>
                  <a:cubicBezTo>
                    <a:pt x="13354" y="21600"/>
                    <a:pt x="11602" y="21411"/>
                    <a:pt x="9889" y="20175"/>
                  </a:cubicBezTo>
                  <a:cubicBezTo>
                    <a:pt x="9799" y="20106"/>
                    <a:pt x="9710" y="20038"/>
                    <a:pt x="9610" y="19969"/>
                  </a:cubicBezTo>
                  <a:cubicBezTo>
                    <a:pt x="7449" y="18286"/>
                    <a:pt x="6284" y="15573"/>
                    <a:pt x="5258" y="13204"/>
                  </a:cubicBezTo>
                  <a:cubicBezTo>
                    <a:pt x="5039" y="12706"/>
                    <a:pt x="4820" y="12174"/>
                    <a:pt x="4591" y="11693"/>
                  </a:cubicBezTo>
                  <a:cubicBezTo>
                    <a:pt x="3784" y="9941"/>
                    <a:pt x="1912" y="5821"/>
                    <a:pt x="0" y="5821"/>
                  </a:cubicBezTo>
                  <a:lnTo>
                    <a:pt x="0" y="0"/>
                  </a:lnTo>
                  <a:cubicBezTo>
                    <a:pt x="3545" y="0"/>
                    <a:pt x="6134" y="5666"/>
                    <a:pt x="7240" y="8087"/>
                  </a:cubicBezTo>
                  <a:cubicBezTo>
                    <a:pt x="7499" y="8654"/>
                    <a:pt x="7738" y="9203"/>
                    <a:pt x="7967" y="9735"/>
                  </a:cubicBezTo>
                  <a:cubicBezTo>
                    <a:pt x="8893" y="11899"/>
                    <a:pt x="9630" y="13599"/>
                    <a:pt x="10994" y="14680"/>
                  </a:cubicBezTo>
                  <a:cubicBezTo>
                    <a:pt x="11054" y="14732"/>
                    <a:pt x="11114" y="14766"/>
                    <a:pt x="11173" y="14818"/>
                  </a:cubicBezTo>
                  <a:cubicBezTo>
                    <a:pt x="12637" y="15865"/>
                    <a:pt x="14360" y="15831"/>
                    <a:pt x="16193" y="15779"/>
                  </a:cubicBezTo>
                  <a:cubicBezTo>
                    <a:pt x="16571" y="15762"/>
                    <a:pt x="16969" y="15762"/>
                    <a:pt x="17368" y="15762"/>
                  </a:cubicBezTo>
                  <a:lnTo>
                    <a:pt x="21600" y="15762"/>
                  </a:lnTo>
                  <a:lnTo>
                    <a:pt x="21600" y="21583"/>
                  </a:lnTo>
                  <a:lnTo>
                    <a:pt x="17388" y="21583"/>
                  </a:lnTo>
                  <a:cubicBezTo>
                    <a:pt x="17019" y="21583"/>
                    <a:pt x="16651" y="21600"/>
                    <a:pt x="16262" y="21600"/>
                  </a:cubicBezTo>
                  <a:cubicBezTo>
                    <a:pt x="15874" y="21583"/>
                    <a:pt x="15466" y="21600"/>
                    <a:pt x="15067" y="21600"/>
                  </a:cubicBezTo>
                  <a:close/>
                </a:path>
              </a:pathLst>
            </a:custGeom>
            <a:solidFill>
              <a:srgbClr val="C1301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Shape">
              <a:extLst>
                <a:ext uri="{FF2B5EF4-FFF2-40B4-BE49-F238E27FC236}">
                  <a16:creationId xmlns:a16="http://schemas.microsoft.com/office/drawing/2014/main" id="{BB159DE0-CB62-4A20-868A-0F5BDC164990}"/>
                </a:ext>
              </a:extLst>
            </p:cNvPr>
            <p:cNvSpPr/>
            <p:nvPr/>
          </p:nvSpPr>
          <p:spPr>
            <a:xfrm>
              <a:off x="7885429" y="2125979"/>
              <a:ext cx="2754629" cy="101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4" y="21600"/>
                  </a:moveTo>
                  <a:cubicBezTo>
                    <a:pt x="1225" y="21600"/>
                    <a:pt x="976" y="21600"/>
                    <a:pt x="727" y="21573"/>
                  </a:cubicBezTo>
                  <a:cubicBezTo>
                    <a:pt x="488" y="21573"/>
                    <a:pt x="239" y="21546"/>
                    <a:pt x="0" y="21546"/>
                  </a:cubicBezTo>
                  <a:lnTo>
                    <a:pt x="0" y="12481"/>
                  </a:lnTo>
                  <a:cubicBezTo>
                    <a:pt x="259" y="12481"/>
                    <a:pt x="508" y="12481"/>
                    <a:pt x="767" y="12508"/>
                  </a:cubicBezTo>
                  <a:cubicBezTo>
                    <a:pt x="2171" y="12562"/>
                    <a:pt x="3386" y="12589"/>
                    <a:pt x="4432" y="11351"/>
                  </a:cubicBezTo>
                  <a:cubicBezTo>
                    <a:pt x="4571" y="11190"/>
                    <a:pt x="4720" y="11002"/>
                    <a:pt x="4910" y="10760"/>
                  </a:cubicBezTo>
                  <a:cubicBezTo>
                    <a:pt x="5666" y="9791"/>
                    <a:pt x="6393" y="8635"/>
                    <a:pt x="7170" y="7397"/>
                  </a:cubicBezTo>
                  <a:cubicBezTo>
                    <a:pt x="8395" y="5461"/>
                    <a:pt x="9670" y="3443"/>
                    <a:pt x="11114" y="2044"/>
                  </a:cubicBezTo>
                  <a:cubicBezTo>
                    <a:pt x="12936" y="269"/>
                    <a:pt x="14759" y="27"/>
                    <a:pt x="16292" y="27"/>
                  </a:cubicBezTo>
                  <a:cubicBezTo>
                    <a:pt x="18423" y="0"/>
                    <a:pt x="20056" y="0"/>
                    <a:pt x="21600" y="0"/>
                  </a:cubicBezTo>
                  <a:lnTo>
                    <a:pt x="21600" y="9119"/>
                  </a:lnTo>
                  <a:cubicBezTo>
                    <a:pt x="20066" y="9119"/>
                    <a:pt x="18433" y="9119"/>
                    <a:pt x="16302" y="9146"/>
                  </a:cubicBezTo>
                  <a:cubicBezTo>
                    <a:pt x="15057" y="9146"/>
                    <a:pt x="13603" y="9334"/>
                    <a:pt x="12259" y="10652"/>
                  </a:cubicBezTo>
                  <a:cubicBezTo>
                    <a:pt x="11104" y="11755"/>
                    <a:pt x="10028" y="13476"/>
                    <a:pt x="8883" y="15279"/>
                  </a:cubicBezTo>
                  <a:cubicBezTo>
                    <a:pt x="8076" y="16543"/>
                    <a:pt x="7250" y="17861"/>
                    <a:pt x="6373" y="18991"/>
                  </a:cubicBezTo>
                  <a:cubicBezTo>
                    <a:pt x="6154" y="19287"/>
                    <a:pt x="5975" y="19502"/>
                    <a:pt x="5806" y="19717"/>
                  </a:cubicBezTo>
                  <a:cubicBezTo>
                    <a:pt x="4352" y="21385"/>
                    <a:pt x="2858" y="21600"/>
                    <a:pt x="1474" y="21600"/>
                  </a:cubicBezTo>
                  <a:close/>
                </a:path>
              </a:pathLst>
            </a:custGeom>
            <a:solidFill>
              <a:srgbClr val="F7931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3F6AF222-3684-48E5-BEC1-A0FBC8FB849C}"/>
                </a:ext>
              </a:extLst>
            </p:cNvPr>
            <p:cNvSpPr/>
            <p:nvPr/>
          </p:nvSpPr>
          <p:spPr>
            <a:xfrm>
              <a:off x="7885429" y="1021080"/>
              <a:ext cx="2755902" cy="1597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extrusionOk="0">
                  <a:moveTo>
                    <a:pt x="0" y="21500"/>
                  </a:moveTo>
                  <a:lnTo>
                    <a:pt x="0" y="15707"/>
                  </a:lnTo>
                  <a:cubicBezTo>
                    <a:pt x="1911" y="15707"/>
                    <a:pt x="3782" y="11623"/>
                    <a:pt x="4589" y="9863"/>
                  </a:cubicBezTo>
                  <a:cubicBezTo>
                    <a:pt x="4818" y="9367"/>
                    <a:pt x="5037" y="8854"/>
                    <a:pt x="5256" y="8359"/>
                  </a:cubicBezTo>
                  <a:cubicBezTo>
                    <a:pt x="6281" y="5984"/>
                    <a:pt x="7436" y="3301"/>
                    <a:pt x="9596" y="1626"/>
                  </a:cubicBezTo>
                  <a:cubicBezTo>
                    <a:pt x="9685" y="1558"/>
                    <a:pt x="9775" y="1489"/>
                    <a:pt x="9874" y="1421"/>
                  </a:cubicBezTo>
                  <a:cubicBezTo>
                    <a:pt x="11985" y="-100"/>
                    <a:pt x="14154" y="-32"/>
                    <a:pt x="16245" y="20"/>
                  </a:cubicBezTo>
                  <a:cubicBezTo>
                    <a:pt x="16633" y="37"/>
                    <a:pt x="17001" y="37"/>
                    <a:pt x="17370" y="37"/>
                  </a:cubicBezTo>
                  <a:lnTo>
                    <a:pt x="21600" y="37"/>
                  </a:lnTo>
                  <a:lnTo>
                    <a:pt x="21600" y="5830"/>
                  </a:lnTo>
                  <a:lnTo>
                    <a:pt x="17360" y="5830"/>
                  </a:lnTo>
                  <a:cubicBezTo>
                    <a:pt x="16961" y="5830"/>
                    <a:pt x="16573" y="5813"/>
                    <a:pt x="16185" y="5813"/>
                  </a:cubicBezTo>
                  <a:cubicBezTo>
                    <a:pt x="14354" y="5761"/>
                    <a:pt x="12632" y="5710"/>
                    <a:pt x="11168" y="6770"/>
                  </a:cubicBezTo>
                  <a:cubicBezTo>
                    <a:pt x="11109" y="6821"/>
                    <a:pt x="11049" y="6855"/>
                    <a:pt x="10989" y="6906"/>
                  </a:cubicBezTo>
                  <a:cubicBezTo>
                    <a:pt x="9625" y="7966"/>
                    <a:pt x="8889" y="9675"/>
                    <a:pt x="7963" y="11811"/>
                  </a:cubicBezTo>
                  <a:cubicBezTo>
                    <a:pt x="7734" y="12340"/>
                    <a:pt x="7495" y="12887"/>
                    <a:pt x="7237" y="13451"/>
                  </a:cubicBezTo>
                  <a:cubicBezTo>
                    <a:pt x="6122" y="15861"/>
                    <a:pt x="3544" y="21500"/>
                    <a:pt x="0" y="21500"/>
                  </a:cubicBezTo>
                  <a:close/>
                </a:path>
              </a:pathLst>
            </a:cu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4BBAB3EE-8EA4-4AE8-9142-A17750845DAB}"/>
              </a:ext>
            </a:extLst>
          </p:cNvPr>
          <p:cNvSpPr txBox="1"/>
          <p:nvPr/>
        </p:nvSpPr>
        <p:spPr>
          <a:xfrm>
            <a:off x="552728" y="2127157"/>
            <a:ext cx="1453871" cy="6463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Deklarasi Data Pegawai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AB8CE8-7704-4CE8-B885-7B476C0DBA0C}"/>
              </a:ext>
            </a:extLst>
          </p:cNvPr>
          <p:cNvSpPr txBox="1"/>
          <p:nvPr/>
        </p:nvSpPr>
        <p:spPr>
          <a:xfrm>
            <a:off x="552729" y="4311557"/>
            <a:ext cx="1422122" cy="6463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Laporan Penghindaran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A27AFFB-B59F-42FA-BF0F-73987540A742}"/>
              </a:ext>
            </a:extLst>
          </p:cNvPr>
          <p:cNvSpPr txBox="1"/>
          <p:nvPr/>
        </p:nvSpPr>
        <p:spPr>
          <a:xfrm>
            <a:off x="8521700" y="1022256"/>
            <a:ext cx="3117570" cy="6463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Penanganan Benturan Kepentingan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3912CCA-E542-4162-A216-CF3F29D75EFC}"/>
              </a:ext>
            </a:extLst>
          </p:cNvPr>
          <p:cNvSpPr txBox="1"/>
          <p:nvPr/>
        </p:nvSpPr>
        <p:spPr>
          <a:xfrm>
            <a:off x="8521700" y="3357855"/>
            <a:ext cx="311757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Profiling – Dashboard Profiling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A532A01-4F15-4EB4-B015-CD4BE478349D}"/>
              </a:ext>
            </a:extLst>
          </p:cNvPr>
          <p:cNvSpPr txBox="1"/>
          <p:nvPr/>
        </p:nvSpPr>
        <p:spPr>
          <a:xfrm>
            <a:off x="8521700" y="5416456"/>
            <a:ext cx="3117570" cy="6463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Pengawasan oleh Lini Kedua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dan Lini Ketiga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050294A4-07FA-411F-99B7-6F6462C09D91}"/>
              </a:ext>
            </a:extLst>
          </p:cNvPr>
          <p:cNvSpPr txBox="1"/>
          <p:nvPr/>
        </p:nvSpPr>
        <p:spPr>
          <a:xfrm>
            <a:off x="3947160" y="3186673"/>
            <a:ext cx="1376774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HRIS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15B1F13-4AFB-43FB-BDD8-571B8807E018}"/>
              </a:ext>
            </a:extLst>
          </p:cNvPr>
          <p:cNvSpPr txBox="1"/>
          <p:nvPr/>
        </p:nvSpPr>
        <p:spPr>
          <a:xfrm>
            <a:off x="522621" y="3091017"/>
            <a:ext cx="1453871" cy="92333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Deklarasi Benturan Kepentingan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C1AEB45B-D4B1-4EFD-AF28-720180A36D05}"/>
              </a:ext>
            </a:extLst>
          </p:cNvPr>
          <p:cNvSpPr txBox="1"/>
          <p:nvPr/>
        </p:nvSpPr>
        <p:spPr>
          <a:xfrm>
            <a:off x="8521700" y="2285687"/>
            <a:ext cx="311757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Know Your Employee </a:t>
            </a: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J3Li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112505F-BB1D-424C-A774-FBEFC8ABAC22}"/>
              </a:ext>
            </a:extLst>
          </p:cNvPr>
          <p:cNvSpPr txBox="1"/>
          <p:nvPr/>
        </p:nvSpPr>
        <p:spPr>
          <a:xfrm>
            <a:off x="8487479" y="4296736"/>
            <a:ext cx="3117570" cy="64633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Manajemen Pegawai (Mutasi/Promosi)</a:t>
            </a:r>
          </a:p>
        </p:txBody>
      </p:sp>
    </p:spTree>
    <p:extLst>
      <p:ext uri="{BB962C8B-B14F-4D97-AF65-F5344CB8AC3E}">
        <p14:creationId xmlns:p14="http://schemas.microsoft.com/office/powerpoint/2010/main" val="50827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101F4DEE-6423-45F4-A17B-AF4AA3EF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8" y="39757"/>
            <a:ext cx="9100654" cy="898576"/>
          </a:xfrm>
        </p:spPr>
        <p:txBody>
          <a:bodyPr>
            <a:normAutofit/>
          </a:bodyPr>
          <a:lstStyle/>
          <a:p>
            <a:r>
              <a:rPr lang="en-ID" dirty="0" err="1"/>
              <a:t>Benturan</a:t>
            </a:r>
            <a:r>
              <a:rPr lang="en-ID" dirty="0"/>
              <a:t> </a:t>
            </a:r>
            <a:r>
              <a:rPr lang="en-ID" dirty="0" err="1"/>
              <a:t>Kepentingan</a:t>
            </a:r>
            <a:r>
              <a:rPr lang="en-ID" dirty="0"/>
              <a:t> dan </a:t>
            </a:r>
            <a:r>
              <a:rPr lang="en-ID" dirty="0" err="1"/>
              <a:t>Pencegahan</a:t>
            </a:r>
            <a:r>
              <a:rPr lang="en-ID" dirty="0"/>
              <a:t> </a:t>
            </a:r>
            <a:r>
              <a:rPr lang="en-ID" dirty="0" err="1"/>
              <a:t>Korupsi</a:t>
            </a:r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E965F7-29EF-4CFE-BD92-A4BF67737FDC}"/>
              </a:ext>
            </a:extLst>
          </p:cNvPr>
          <p:cNvSpPr txBox="1"/>
          <p:nvPr/>
        </p:nvSpPr>
        <p:spPr>
          <a:xfrm>
            <a:off x="895118" y="839831"/>
            <a:ext cx="1040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dapat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menjadi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pendorong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terjadinya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pelanggaran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(Reed, 2008)”</a:t>
            </a:r>
          </a:p>
          <a:p>
            <a:pPr algn="ctr"/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“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diasosiasikan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dengan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permasalahan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korupsi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(</a:t>
            </a:r>
            <a:r>
              <a:rPr lang="en-US" sz="2000" b="1" i="1" dirty="0" err="1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Argandona</a:t>
            </a:r>
            <a:r>
              <a:rPr lang="en-US" sz="2000" b="1" i="1" dirty="0">
                <a:solidFill>
                  <a:srgbClr val="EC7C01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, 2004)”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B3EB30-47B6-40DB-9CB9-12F9B7C164C9}"/>
              </a:ext>
            </a:extLst>
          </p:cNvPr>
          <p:cNvSpPr/>
          <p:nvPr/>
        </p:nvSpPr>
        <p:spPr>
          <a:xfrm>
            <a:off x="2116401" y="2315761"/>
            <a:ext cx="2292756" cy="6764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Benturan</a:t>
            </a:r>
            <a:r>
              <a:rPr lang="en-US" dirty="0"/>
              <a:t> </a:t>
            </a:r>
            <a:r>
              <a:rPr lang="en-US" dirty="0" err="1"/>
              <a:t>Kepentingan</a:t>
            </a:r>
            <a:endParaRPr lang="en-US" dirty="0"/>
          </a:p>
        </p:txBody>
      </p:sp>
      <p:sp>
        <p:nvSpPr>
          <p:cNvPr id="5" name="Arrow: Circular 4">
            <a:extLst>
              <a:ext uri="{FF2B5EF4-FFF2-40B4-BE49-F238E27FC236}">
                <a16:creationId xmlns:a16="http://schemas.microsoft.com/office/drawing/2014/main" id="{B1886220-3DDB-4278-BB27-9809B8271D6C}"/>
              </a:ext>
            </a:extLst>
          </p:cNvPr>
          <p:cNvSpPr/>
          <p:nvPr/>
        </p:nvSpPr>
        <p:spPr>
          <a:xfrm flipV="1">
            <a:off x="3707452" y="2493837"/>
            <a:ext cx="1868401" cy="1277654"/>
          </a:xfrm>
          <a:prstGeom prst="circularArrow">
            <a:avLst>
              <a:gd name="adj1" fmla="val 6377"/>
              <a:gd name="adj2" fmla="val 1142319"/>
              <a:gd name="adj3" fmla="val 20336526"/>
              <a:gd name="adj4" fmla="val 10800000"/>
              <a:gd name="adj5" fmla="val 12500"/>
            </a:avLst>
          </a:prstGeom>
          <a:solidFill>
            <a:srgbClr val="F79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2BB932-F58C-4E89-B82E-C79760C25B73}"/>
              </a:ext>
            </a:extLst>
          </p:cNvPr>
          <p:cNvSpPr/>
          <p:nvPr/>
        </p:nvSpPr>
        <p:spPr>
          <a:xfrm>
            <a:off x="4748953" y="2321401"/>
            <a:ext cx="2603819" cy="6764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Pelanggaran</a:t>
            </a:r>
            <a:r>
              <a:rPr lang="en-US" dirty="0"/>
              <a:t> Etika dan/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Administrasi</a:t>
            </a:r>
            <a:endParaRPr lang="en-US" dirty="0"/>
          </a:p>
        </p:txBody>
      </p:sp>
      <p:sp>
        <p:nvSpPr>
          <p:cNvPr id="37" name="Arrow: Circular 36">
            <a:extLst>
              <a:ext uri="{FF2B5EF4-FFF2-40B4-BE49-F238E27FC236}">
                <a16:creationId xmlns:a16="http://schemas.microsoft.com/office/drawing/2014/main" id="{2128F2E7-3BED-4544-B652-FF6B75209770}"/>
              </a:ext>
            </a:extLst>
          </p:cNvPr>
          <p:cNvSpPr/>
          <p:nvPr/>
        </p:nvSpPr>
        <p:spPr>
          <a:xfrm>
            <a:off x="6415477" y="1547717"/>
            <a:ext cx="1868401" cy="1277654"/>
          </a:xfrm>
          <a:prstGeom prst="circularArrow">
            <a:avLst>
              <a:gd name="adj1" fmla="val 6377"/>
              <a:gd name="adj2" fmla="val 1142319"/>
              <a:gd name="adj3" fmla="val 20336526"/>
              <a:gd name="adj4" fmla="val 10800000"/>
              <a:gd name="adj5" fmla="val 12500"/>
            </a:avLst>
          </a:prstGeom>
          <a:solidFill>
            <a:srgbClr val="F79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7FFF0-3AD9-479E-8895-BF3C86A63F28}"/>
              </a:ext>
            </a:extLst>
          </p:cNvPr>
          <p:cNvSpPr/>
          <p:nvPr/>
        </p:nvSpPr>
        <p:spPr>
          <a:xfrm>
            <a:off x="7692568" y="2321401"/>
            <a:ext cx="2292756" cy="67640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Tindak</a:t>
            </a:r>
            <a:r>
              <a:rPr lang="en-US" dirty="0"/>
              <a:t> </a:t>
            </a:r>
            <a:r>
              <a:rPr lang="en-US" dirty="0" err="1"/>
              <a:t>Pidana</a:t>
            </a:r>
            <a:r>
              <a:rPr lang="en-US" dirty="0"/>
              <a:t> </a:t>
            </a:r>
            <a:r>
              <a:rPr lang="en-US" dirty="0" err="1"/>
              <a:t>Korupsi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566A59-C9F6-4062-BD82-D39BBD9C1910}"/>
              </a:ext>
            </a:extLst>
          </p:cNvPr>
          <p:cNvSpPr txBox="1"/>
          <p:nvPr/>
        </p:nvSpPr>
        <p:spPr>
          <a:xfrm>
            <a:off x="5487037" y="3075835"/>
            <a:ext cx="1865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Values/Ethics Based: Kode </a:t>
            </a:r>
            <a:r>
              <a:rPr lang="en-US" sz="1400" dirty="0" err="1"/>
              <a:t>Etik</a:t>
            </a:r>
            <a:r>
              <a:rPr lang="en-US" sz="1400" dirty="0"/>
              <a:t>, Nilai </a:t>
            </a:r>
            <a:r>
              <a:rPr lang="en-US" sz="1400" dirty="0" err="1"/>
              <a:t>Organisasi</a:t>
            </a:r>
            <a:r>
              <a:rPr lang="en-US" sz="1400" dirty="0"/>
              <a:t>, </a:t>
            </a:r>
            <a:r>
              <a:rPr lang="en-US" sz="1400" dirty="0" err="1"/>
              <a:t>dll</a:t>
            </a:r>
            <a:endParaRPr lang="en-ID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B92C8A-066B-42B1-94AA-C0EFE4CF7BBD}"/>
              </a:ext>
            </a:extLst>
          </p:cNvPr>
          <p:cNvSpPr txBox="1"/>
          <p:nvPr/>
        </p:nvSpPr>
        <p:spPr>
          <a:xfrm>
            <a:off x="8248380" y="1739159"/>
            <a:ext cx="173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Compliance Based: UU &amp; </a:t>
            </a:r>
            <a:r>
              <a:rPr lang="en-US" sz="1400" dirty="0" err="1"/>
              <a:t>Peraturan</a:t>
            </a:r>
            <a:endParaRPr lang="en-ID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F30AFF-D513-49C6-A97E-BD243D940FD6}"/>
              </a:ext>
            </a:extLst>
          </p:cNvPr>
          <p:cNvSpPr txBox="1"/>
          <p:nvPr/>
        </p:nvSpPr>
        <p:spPr>
          <a:xfrm>
            <a:off x="345256" y="4015237"/>
            <a:ext cx="1141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2000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2000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2000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ditangani</a:t>
            </a:r>
            <a:r>
              <a:rPr lang="en-US" sz="2000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Bariol" panose="02000506040000020003" pitchFamily="50" charset="0"/>
                <a:cs typeface="Arial" panose="020B0604020202020204" pitchFamily="34" charset="0"/>
              </a:rPr>
              <a:t>meningkatkan</a:t>
            </a:r>
            <a:r>
              <a:rPr lang="en-US" sz="20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Bariol" panose="02000506040000020003" pitchFamily="50" charset="0"/>
                <a:cs typeface="Arial" panose="020B0604020202020204" pitchFamily="34" charset="0"/>
              </a:rPr>
              <a:t>risiko</a:t>
            </a:r>
            <a:r>
              <a:rPr lang="en-US" sz="2000" dirty="0">
                <a:latin typeface="Bariol" panose="02000506040000020003" pitchFamily="50" charset="0"/>
                <a:cs typeface="Arial" panose="020B0604020202020204" pitchFamily="34" charset="0"/>
              </a:rPr>
              <a:t> pada </a:t>
            </a:r>
            <a:r>
              <a:rPr lang="en-US" sz="2000" dirty="0" err="1">
                <a:latin typeface="Bariol" panose="02000506040000020003" pitchFamily="50" charset="0"/>
                <a:cs typeface="Arial" panose="020B0604020202020204" pitchFamily="34" charset="0"/>
              </a:rPr>
              <a:t>kemunculan</a:t>
            </a:r>
            <a:r>
              <a:rPr lang="en-US" sz="20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pelanggaran</a:t>
            </a:r>
            <a:r>
              <a:rPr lang="en-US" sz="20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etika</a:t>
            </a:r>
            <a:r>
              <a:rPr lang="en-US" sz="20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administrasi</a:t>
            </a:r>
            <a:r>
              <a:rPr lang="en-US" sz="2000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Bariol" panose="02000506040000020003" pitchFamily="50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tindak</a:t>
            </a:r>
            <a:r>
              <a:rPr lang="en-US" sz="20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pidana</a:t>
            </a:r>
            <a:r>
              <a:rPr lang="en-US" sz="20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korupsi</a:t>
            </a:r>
            <a:endParaRPr lang="en-US" sz="2000" b="1" dirty="0">
              <a:solidFill>
                <a:srgbClr val="FF0000"/>
              </a:solidFill>
              <a:latin typeface="Bariol" panose="02000506040000020003" pitchFamily="50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04D32D-76FA-4912-BA74-F9F6DEDFC535}"/>
              </a:ext>
            </a:extLst>
          </p:cNvPr>
          <p:cNvSpPr txBox="1"/>
          <p:nvPr/>
        </p:nvSpPr>
        <p:spPr>
          <a:xfrm>
            <a:off x="390393" y="5035812"/>
            <a:ext cx="11411211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Berada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dalam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kondisi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serta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merta</a:t>
            </a:r>
            <a:r>
              <a:rPr lang="en-US" sz="1600" b="1" dirty="0">
                <a:latin typeface="Bariol" panose="02000506040000020003" pitchFamily="50" charset="0"/>
                <a:cs typeface="Arial" panose="020B0604020202020204" pitchFamily="34" charset="0"/>
              </a:rPr>
              <a:t> salah/</a:t>
            </a:r>
            <a:r>
              <a:rPr lang="en-US" sz="1600" b="1" dirty="0" err="1">
                <a:latin typeface="Bariol" panose="02000506040000020003" pitchFamily="50" charset="0"/>
                <a:cs typeface="Arial" panose="020B0604020202020204" pitchFamily="34" charset="0"/>
              </a:rPr>
              <a:t>melanggar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Terkadang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dihindari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karena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setiap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orang punya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berbagai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macam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bisa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jadi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menimbulkan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Yang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bermasalah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adalah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jika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pejabat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/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pegawai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memiliki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serta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instansi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pemerintah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di mana yang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bersangkutan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bekerja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)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tidak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melakukan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pengendalian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Benturan</a:t>
            </a:r>
            <a:r>
              <a:rPr lang="en-US" sz="1600" b="1" dirty="0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misal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tetap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mengambil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keputusan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tindakan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meski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ia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punya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kepentingan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besar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atas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hasil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keputusan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tindakan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Bariol" panose="02000506040000020003" pitchFamily="50" charset="0"/>
                <a:cs typeface="Arial" panose="020B0604020202020204" pitchFamily="34" charset="0"/>
              </a:rPr>
              <a:t>diambilnya</a:t>
            </a:r>
            <a:r>
              <a:rPr lang="en-US" sz="1600" dirty="0">
                <a:latin typeface="Bariol" panose="02000506040000020003" pitchFamily="50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656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">
            <a:extLst>
              <a:ext uri="{FF2B5EF4-FFF2-40B4-BE49-F238E27FC236}">
                <a16:creationId xmlns:a16="http://schemas.microsoft.com/office/drawing/2014/main" id="{07CC0D6D-DBAF-4FFD-B126-0F42C9809B93}"/>
              </a:ext>
            </a:extLst>
          </p:cNvPr>
          <p:cNvSpPr/>
          <p:nvPr/>
        </p:nvSpPr>
        <p:spPr>
          <a:xfrm>
            <a:off x="1009416" y="2173583"/>
            <a:ext cx="2782001" cy="1894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5" h="21587" extrusionOk="0">
                <a:moveTo>
                  <a:pt x="20683" y="3852"/>
                </a:moveTo>
                <a:lnTo>
                  <a:pt x="15861" y="19995"/>
                </a:lnTo>
                <a:cubicBezTo>
                  <a:pt x="15574" y="20971"/>
                  <a:pt x="14932" y="21587"/>
                  <a:pt x="14231" y="21587"/>
                </a:cubicBezTo>
                <a:lnTo>
                  <a:pt x="1793" y="21587"/>
                </a:lnTo>
                <a:cubicBezTo>
                  <a:pt x="493" y="21587"/>
                  <a:pt x="-377" y="19532"/>
                  <a:pt x="163" y="17734"/>
                </a:cubicBezTo>
                <a:lnTo>
                  <a:pt x="4985" y="1592"/>
                </a:lnTo>
                <a:cubicBezTo>
                  <a:pt x="5272" y="616"/>
                  <a:pt x="5914" y="0"/>
                  <a:pt x="6615" y="0"/>
                </a:cubicBezTo>
                <a:lnTo>
                  <a:pt x="19044" y="0"/>
                </a:lnTo>
                <a:cubicBezTo>
                  <a:pt x="20353" y="-13"/>
                  <a:pt x="21223" y="2042"/>
                  <a:pt x="20683" y="385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>
            <a:miter lim="400000"/>
          </a:ln>
          <a:effectLst/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FB9EC092-0B0F-42F4-BA01-5D8B37916D90}"/>
              </a:ext>
            </a:extLst>
          </p:cNvPr>
          <p:cNvSpPr/>
          <p:nvPr/>
        </p:nvSpPr>
        <p:spPr>
          <a:xfrm>
            <a:off x="6232522" y="2174939"/>
            <a:ext cx="2782001" cy="1894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5" h="21587" extrusionOk="0">
                <a:moveTo>
                  <a:pt x="20683" y="3852"/>
                </a:moveTo>
                <a:lnTo>
                  <a:pt x="15861" y="19995"/>
                </a:lnTo>
                <a:cubicBezTo>
                  <a:pt x="15574" y="20971"/>
                  <a:pt x="14932" y="21587"/>
                  <a:pt x="14231" y="21587"/>
                </a:cubicBezTo>
                <a:lnTo>
                  <a:pt x="1793" y="21587"/>
                </a:lnTo>
                <a:cubicBezTo>
                  <a:pt x="493" y="21587"/>
                  <a:pt x="-377" y="19532"/>
                  <a:pt x="163" y="17734"/>
                </a:cubicBezTo>
                <a:lnTo>
                  <a:pt x="4985" y="1592"/>
                </a:lnTo>
                <a:cubicBezTo>
                  <a:pt x="5272" y="616"/>
                  <a:pt x="5914" y="0"/>
                  <a:pt x="6615" y="0"/>
                </a:cubicBezTo>
                <a:lnTo>
                  <a:pt x="19044" y="0"/>
                </a:lnTo>
                <a:cubicBezTo>
                  <a:pt x="20353" y="-13"/>
                  <a:pt x="21223" y="2042"/>
                  <a:pt x="20683" y="3852"/>
                </a:cubicBezTo>
                <a:close/>
              </a:path>
            </a:pathLst>
          </a:custGeom>
          <a:solidFill>
            <a:srgbClr val="F0EEEF"/>
          </a:solidFill>
          <a:ln w="12700">
            <a:miter lim="400000"/>
          </a:ln>
          <a:effectLst>
            <a:outerShdw blurRad="254000" dist="190500" dir="13500000" algn="tl" rotWithShape="0">
              <a:schemeClr val="bg1"/>
            </a:outerShdw>
          </a:effectLst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>
              <a:solidFill>
                <a:srgbClr val="FFFFFF"/>
              </a:solidFill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539FDCB-D59F-4AAF-8A32-DEE2AFE7ED87}"/>
              </a:ext>
            </a:extLst>
          </p:cNvPr>
          <p:cNvSpPr/>
          <p:nvPr/>
        </p:nvSpPr>
        <p:spPr>
          <a:xfrm>
            <a:off x="6232522" y="2174939"/>
            <a:ext cx="2782001" cy="1894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5" h="21587" extrusionOk="0">
                <a:moveTo>
                  <a:pt x="20683" y="3852"/>
                </a:moveTo>
                <a:lnTo>
                  <a:pt x="15861" y="19995"/>
                </a:lnTo>
                <a:cubicBezTo>
                  <a:pt x="15574" y="20971"/>
                  <a:pt x="14932" y="21587"/>
                  <a:pt x="14231" y="21587"/>
                </a:cubicBezTo>
                <a:lnTo>
                  <a:pt x="1793" y="21587"/>
                </a:lnTo>
                <a:cubicBezTo>
                  <a:pt x="493" y="21587"/>
                  <a:pt x="-377" y="19532"/>
                  <a:pt x="163" y="17734"/>
                </a:cubicBezTo>
                <a:lnTo>
                  <a:pt x="4985" y="1592"/>
                </a:lnTo>
                <a:cubicBezTo>
                  <a:pt x="5272" y="616"/>
                  <a:pt x="5914" y="0"/>
                  <a:pt x="6615" y="0"/>
                </a:cubicBezTo>
                <a:lnTo>
                  <a:pt x="19044" y="0"/>
                </a:lnTo>
                <a:cubicBezTo>
                  <a:pt x="20353" y="-13"/>
                  <a:pt x="21223" y="2042"/>
                  <a:pt x="20683" y="3852"/>
                </a:cubicBezTo>
                <a:close/>
              </a:path>
            </a:pathLst>
          </a:custGeom>
          <a:solidFill>
            <a:srgbClr val="F0EEEF"/>
          </a:solidFill>
          <a:ln w="12700">
            <a:miter lim="400000"/>
          </a:ln>
          <a:effectLst>
            <a:outerShdw blurRad="254000" dist="190500" dir="2700000" algn="tl" rotWithShape="0">
              <a:schemeClr val="bg1">
                <a:lumMod val="75000"/>
                <a:alpha val="45000"/>
              </a:schemeClr>
            </a:outerShdw>
          </a:effectLst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>
              <a:solidFill>
                <a:srgbClr val="FFFFFF"/>
              </a:solidFill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69A04D93-537B-4A9C-94C0-00382B88FDBE}"/>
              </a:ext>
            </a:extLst>
          </p:cNvPr>
          <p:cNvSpPr/>
          <p:nvPr/>
        </p:nvSpPr>
        <p:spPr>
          <a:xfrm>
            <a:off x="6232522" y="2174939"/>
            <a:ext cx="2782001" cy="1894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5" h="21587" extrusionOk="0">
                <a:moveTo>
                  <a:pt x="20683" y="3852"/>
                </a:moveTo>
                <a:lnTo>
                  <a:pt x="15861" y="19995"/>
                </a:lnTo>
                <a:cubicBezTo>
                  <a:pt x="15574" y="20971"/>
                  <a:pt x="14932" y="21587"/>
                  <a:pt x="14231" y="21587"/>
                </a:cubicBezTo>
                <a:lnTo>
                  <a:pt x="1793" y="21587"/>
                </a:lnTo>
                <a:cubicBezTo>
                  <a:pt x="493" y="21587"/>
                  <a:pt x="-377" y="19532"/>
                  <a:pt x="163" y="17734"/>
                </a:cubicBezTo>
                <a:lnTo>
                  <a:pt x="4985" y="1592"/>
                </a:lnTo>
                <a:cubicBezTo>
                  <a:pt x="5272" y="616"/>
                  <a:pt x="5914" y="0"/>
                  <a:pt x="6615" y="0"/>
                </a:cubicBezTo>
                <a:lnTo>
                  <a:pt x="19044" y="0"/>
                </a:lnTo>
                <a:cubicBezTo>
                  <a:pt x="20353" y="-13"/>
                  <a:pt x="21223" y="2042"/>
                  <a:pt x="20683" y="385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 w="12700">
            <a:miter lim="400000"/>
          </a:ln>
          <a:effectLst/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AA9B6C-2572-4072-A001-F102C06B8222}"/>
              </a:ext>
            </a:extLst>
          </p:cNvPr>
          <p:cNvSpPr/>
          <p:nvPr/>
        </p:nvSpPr>
        <p:spPr>
          <a:xfrm>
            <a:off x="1004001" y="4219203"/>
            <a:ext cx="2004162" cy="160043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noProof="1"/>
              <a:t>Terdapat Surat KPK kepada Menteri Keuangan terkait adanya pekerjaan pegawai maupun keluarga pegawai yang memiliki </a:t>
            </a:r>
            <a:r>
              <a:rPr lang="en-US" sz="1400" b="1" noProof="1"/>
              <a:t>Benturan Kepentingan </a:t>
            </a:r>
            <a:r>
              <a:rPr lang="en-US" sz="1400" noProof="1"/>
              <a:t>dengan Kemenkeu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58364-FA5E-48FE-A404-C28BCEDD4A9F}"/>
              </a:ext>
            </a:extLst>
          </p:cNvPr>
          <p:cNvSpPr/>
          <p:nvPr/>
        </p:nvSpPr>
        <p:spPr>
          <a:xfrm>
            <a:off x="4181032" y="2148821"/>
            <a:ext cx="1736095" cy="95410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b="1" noProof="1"/>
              <a:t>Benturan Kepentingan</a:t>
            </a:r>
            <a:r>
              <a:rPr lang="en-US" sz="1400" noProof="1"/>
              <a:t> dan suap</a:t>
            </a:r>
            <a:r>
              <a:rPr lang="en-US" sz="1400" b="1" noProof="1"/>
              <a:t> </a:t>
            </a:r>
            <a:r>
              <a:rPr lang="en-US" sz="1400" noProof="1"/>
              <a:t>adalah bentuk utama </a:t>
            </a:r>
            <a:r>
              <a:rPr lang="en-US" sz="1400" i="1" noProof="1"/>
              <a:t>trigger fraud </a:t>
            </a:r>
            <a:r>
              <a:rPr lang="en-US" sz="1400" noProof="1"/>
              <a:t>yang lebih besar</a:t>
            </a:r>
            <a:endParaRPr lang="en-US" sz="1400" b="1" noProof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1C8BD-750D-4FF9-9CCC-FEB257B33FCA}"/>
              </a:ext>
            </a:extLst>
          </p:cNvPr>
          <p:cNvSpPr/>
          <p:nvPr/>
        </p:nvSpPr>
        <p:spPr>
          <a:xfrm>
            <a:off x="6315405" y="4252975"/>
            <a:ext cx="1736095" cy="116955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b="1" noProof="1"/>
              <a:t>Deklarasi </a:t>
            </a:r>
            <a:r>
              <a:rPr lang="en-US" sz="1400" noProof="1"/>
              <a:t>telah menjadi </a:t>
            </a:r>
            <a:r>
              <a:rPr lang="en-US" sz="1400" i="1" noProof="1"/>
              <a:t>Best Practice </a:t>
            </a:r>
            <a:r>
              <a:rPr lang="en-US" sz="1400" noProof="1"/>
              <a:t>di organisasi lain seperti KPK RI, OJK, LKPP dalam mendeteksi </a:t>
            </a:r>
            <a:r>
              <a:rPr lang="en-US" sz="1400" i="1" noProof="1"/>
              <a:t>fraud</a:t>
            </a:r>
            <a:endParaRPr lang="en-US" sz="1400" noProof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B59FE7-D68E-461D-99D9-2E1FB69F5FD8}"/>
              </a:ext>
            </a:extLst>
          </p:cNvPr>
          <p:cNvSpPr/>
          <p:nvPr/>
        </p:nvSpPr>
        <p:spPr>
          <a:xfrm>
            <a:off x="9441178" y="1946407"/>
            <a:ext cx="1736095" cy="116955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noProof="1"/>
              <a:t>Beberapa kasus </a:t>
            </a:r>
            <a:r>
              <a:rPr lang="en-US" sz="1400" i="1" noProof="1"/>
              <a:t>fraud </a:t>
            </a:r>
            <a:r>
              <a:rPr lang="en-US" sz="1400" noProof="1"/>
              <a:t>di Kemenkeu terdapat </a:t>
            </a:r>
            <a:r>
              <a:rPr lang="en-US" sz="1400" b="1" noProof="1"/>
              <a:t>Benturan Kepentingan </a:t>
            </a:r>
            <a:r>
              <a:rPr lang="en-US" sz="1400" noProof="1"/>
              <a:t>di dalamnya, contoh Kasus-kasus viral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E02DC228-6338-4AE7-971B-1428DF04A6DC}"/>
              </a:ext>
            </a:extLst>
          </p:cNvPr>
          <p:cNvSpPr txBox="1"/>
          <p:nvPr/>
        </p:nvSpPr>
        <p:spPr>
          <a:xfrm>
            <a:off x="2717148" y="2359497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8C8ECED4-3018-4603-9717-A4401CF96D2D}"/>
              </a:ext>
            </a:extLst>
          </p:cNvPr>
          <p:cNvSpPr txBox="1"/>
          <p:nvPr/>
        </p:nvSpPr>
        <p:spPr>
          <a:xfrm>
            <a:off x="1377893" y="3346034"/>
            <a:ext cx="174837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>
                <a:solidFill>
                  <a:schemeClr val="tx2"/>
                </a:solidFill>
              </a:rPr>
              <a:t>Surat KPK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7CB77F0A-D6DF-4E84-BA60-251434B7AA47}"/>
              </a:ext>
            </a:extLst>
          </p:cNvPr>
          <p:cNvSpPr txBox="1"/>
          <p:nvPr/>
        </p:nvSpPr>
        <p:spPr>
          <a:xfrm>
            <a:off x="7936498" y="2359497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b="1" dirty="0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2C6D6348-8CFC-4E7C-8E6A-FBD86236D59E}"/>
              </a:ext>
            </a:extLst>
          </p:cNvPr>
          <p:cNvSpPr txBox="1"/>
          <p:nvPr/>
        </p:nvSpPr>
        <p:spPr>
          <a:xfrm>
            <a:off x="6595688" y="3346034"/>
            <a:ext cx="174837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 noProof="1">
                <a:solidFill>
                  <a:schemeClr val="tx2"/>
                </a:solidFill>
              </a:rPr>
              <a:t>Best Practice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CDBBE5-C6E2-43FB-B646-0352687FFB8D}"/>
              </a:ext>
            </a:extLst>
          </p:cNvPr>
          <p:cNvGrpSpPr/>
          <p:nvPr/>
        </p:nvGrpSpPr>
        <p:grpSpPr>
          <a:xfrm>
            <a:off x="3189746" y="3234274"/>
            <a:ext cx="2780887" cy="1894409"/>
            <a:chOff x="3189746" y="2987625"/>
            <a:chExt cx="2780887" cy="1894409"/>
          </a:xfrm>
        </p:grpSpPr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932178B-492E-4739-9399-EFC18D50A851}"/>
                </a:ext>
              </a:extLst>
            </p:cNvPr>
            <p:cNvSpPr/>
            <p:nvPr/>
          </p:nvSpPr>
          <p:spPr>
            <a:xfrm>
              <a:off x="3189746" y="2987625"/>
              <a:ext cx="2780887" cy="189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1600" extrusionOk="0">
                  <a:moveTo>
                    <a:pt x="20681" y="3855"/>
                  </a:moveTo>
                  <a:lnTo>
                    <a:pt x="15858" y="20007"/>
                  </a:lnTo>
                  <a:cubicBezTo>
                    <a:pt x="15571" y="20983"/>
                    <a:pt x="14929" y="21600"/>
                    <a:pt x="14228" y="21600"/>
                  </a:cubicBezTo>
                  <a:lnTo>
                    <a:pt x="1793" y="21600"/>
                  </a:lnTo>
                  <a:cubicBezTo>
                    <a:pt x="492" y="21600"/>
                    <a:pt x="-378" y="19544"/>
                    <a:pt x="163" y="17745"/>
                  </a:cubicBezTo>
                  <a:lnTo>
                    <a:pt x="4986" y="1593"/>
                  </a:lnTo>
                  <a:cubicBezTo>
                    <a:pt x="5273" y="617"/>
                    <a:pt x="5915" y="0"/>
                    <a:pt x="6616" y="0"/>
                  </a:cubicBezTo>
                  <a:lnTo>
                    <a:pt x="19051" y="0"/>
                  </a:lnTo>
                  <a:cubicBezTo>
                    <a:pt x="20352" y="0"/>
                    <a:pt x="21222" y="2056"/>
                    <a:pt x="20681" y="3855"/>
                  </a:cubicBezTo>
                  <a:close/>
                </a:path>
              </a:pathLst>
            </a:custGeom>
            <a:solidFill>
              <a:srgbClr val="F0EEEF"/>
            </a:solidFill>
            <a:ln w="12700">
              <a:miter lim="400000"/>
            </a:ln>
            <a:effectLst>
              <a:outerShdw blurRad="254000" dist="190500" dir="2700000" algn="tl" rotWithShape="0">
                <a:schemeClr val="bg1">
                  <a:lumMod val="75000"/>
                  <a:alpha val="45000"/>
                </a:schemeClr>
              </a:outerShdw>
            </a:effectLst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>
                <a:solidFill>
                  <a:srgbClr val="FFFFFF"/>
                </a:solidFill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E4D9F682-0592-4BCF-A427-EE879F11D016}"/>
                </a:ext>
              </a:extLst>
            </p:cNvPr>
            <p:cNvSpPr/>
            <p:nvPr/>
          </p:nvSpPr>
          <p:spPr>
            <a:xfrm>
              <a:off x="3189746" y="2987625"/>
              <a:ext cx="2780887" cy="189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5" h="21600" extrusionOk="0">
                  <a:moveTo>
                    <a:pt x="20681" y="3855"/>
                  </a:moveTo>
                  <a:lnTo>
                    <a:pt x="15858" y="20007"/>
                  </a:lnTo>
                  <a:cubicBezTo>
                    <a:pt x="15571" y="20983"/>
                    <a:pt x="14929" y="21600"/>
                    <a:pt x="14228" y="21600"/>
                  </a:cubicBezTo>
                  <a:lnTo>
                    <a:pt x="1793" y="21600"/>
                  </a:lnTo>
                  <a:cubicBezTo>
                    <a:pt x="492" y="21600"/>
                    <a:pt x="-378" y="19544"/>
                    <a:pt x="163" y="17745"/>
                  </a:cubicBezTo>
                  <a:lnTo>
                    <a:pt x="4986" y="1593"/>
                  </a:lnTo>
                  <a:cubicBezTo>
                    <a:pt x="5273" y="617"/>
                    <a:pt x="5915" y="0"/>
                    <a:pt x="6616" y="0"/>
                  </a:cubicBezTo>
                  <a:lnTo>
                    <a:pt x="19051" y="0"/>
                  </a:lnTo>
                  <a:cubicBezTo>
                    <a:pt x="20352" y="0"/>
                    <a:pt x="21222" y="2056"/>
                    <a:pt x="20681" y="3855"/>
                  </a:cubicBezTo>
                  <a:close/>
                </a:path>
              </a:pathLst>
            </a:custGeom>
            <a:solidFill>
              <a:srgbClr val="F0EEEF"/>
            </a:solidFill>
            <a:ln w="12700">
              <a:miter lim="400000"/>
            </a:ln>
            <a:effectLst>
              <a:outerShdw blurRad="254000" dist="190500" dir="13500000" algn="tl" rotWithShape="0">
                <a:schemeClr val="bg1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>
                <a:solidFill>
                  <a:srgbClr val="FFFFFF"/>
                </a:solidFill>
              </a:endParaRPr>
            </a:p>
          </p:txBody>
        </p:sp>
      </p:grpSp>
      <p:sp>
        <p:nvSpPr>
          <p:cNvPr id="26" name="TextBox 16">
            <a:extLst>
              <a:ext uri="{FF2B5EF4-FFF2-40B4-BE49-F238E27FC236}">
                <a16:creationId xmlns:a16="http://schemas.microsoft.com/office/drawing/2014/main" id="{8FD262B8-9DBA-4E5C-A836-E7572D401D5F}"/>
              </a:ext>
            </a:extLst>
          </p:cNvPr>
          <p:cNvSpPr txBox="1"/>
          <p:nvPr/>
        </p:nvSpPr>
        <p:spPr>
          <a:xfrm>
            <a:off x="4892608" y="341883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b="1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D2B75143-92CF-4EB5-B7D3-57C70263FA04}"/>
              </a:ext>
            </a:extLst>
          </p:cNvPr>
          <p:cNvSpPr txBox="1"/>
          <p:nvPr/>
        </p:nvSpPr>
        <p:spPr>
          <a:xfrm>
            <a:off x="3552912" y="4405369"/>
            <a:ext cx="174837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 noProof="1">
                <a:solidFill>
                  <a:schemeClr val="tx2"/>
                </a:solidFill>
              </a:rPr>
              <a:t>Trigger Fraud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7B3A96-8ABA-423B-8A65-6937CD95519A}"/>
              </a:ext>
            </a:extLst>
          </p:cNvPr>
          <p:cNvGrpSpPr/>
          <p:nvPr/>
        </p:nvGrpSpPr>
        <p:grpSpPr>
          <a:xfrm>
            <a:off x="8396272" y="3234274"/>
            <a:ext cx="2781001" cy="1894409"/>
            <a:chOff x="8396272" y="2987625"/>
            <a:chExt cx="2781001" cy="1894409"/>
          </a:xfrm>
        </p:grpSpPr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1FDB145-30E4-47F9-A6E1-F4C056CC61F6}"/>
                </a:ext>
              </a:extLst>
            </p:cNvPr>
            <p:cNvSpPr/>
            <p:nvPr/>
          </p:nvSpPr>
          <p:spPr>
            <a:xfrm>
              <a:off x="8396272" y="2987625"/>
              <a:ext cx="2781001" cy="189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1600" extrusionOk="0">
                  <a:moveTo>
                    <a:pt x="20681" y="3855"/>
                  </a:moveTo>
                  <a:lnTo>
                    <a:pt x="15858" y="20007"/>
                  </a:lnTo>
                  <a:cubicBezTo>
                    <a:pt x="15571" y="20983"/>
                    <a:pt x="14929" y="21600"/>
                    <a:pt x="14228" y="21600"/>
                  </a:cubicBezTo>
                  <a:lnTo>
                    <a:pt x="1793" y="21600"/>
                  </a:lnTo>
                  <a:cubicBezTo>
                    <a:pt x="492" y="21600"/>
                    <a:pt x="-378" y="19544"/>
                    <a:pt x="163" y="17745"/>
                  </a:cubicBezTo>
                  <a:lnTo>
                    <a:pt x="4986" y="1593"/>
                  </a:lnTo>
                  <a:cubicBezTo>
                    <a:pt x="5273" y="617"/>
                    <a:pt x="5915" y="0"/>
                    <a:pt x="6616" y="0"/>
                  </a:cubicBezTo>
                  <a:lnTo>
                    <a:pt x="19051" y="0"/>
                  </a:lnTo>
                  <a:cubicBezTo>
                    <a:pt x="20360" y="0"/>
                    <a:pt x="21222" y="2056"/>
                    <a:pt x="20681" y="3855"/>
                  </a:cubicBezTo>
                  <a:close/>
                </a:path>
              </a:pathLst>
            </a:custGeom>
            <a:solidFill>
              <a:srgbClr val="F0EEEF"/>
            </a:solidFill>
            <a:ln w="12700">
              <a:miter lim="400000"/>
            </a:ln>
            <a:effectLst>
              <a:outerShdw blurRad="254000" dist="190500" dir="2700000" algn="tl" rotWithShape="0">
                <a:schemeClr val="bg1">
                  <a:lumMod val="75000"/>
                  <a:alpha val="45000"/>
                </a:schemeClr>
              </a:outerShdw>
            </a:effectLst>
          </p:spPr>
          <p:txBody>
            <a:bodyPr lIns="28575" tIns="28575" rIns="28575" bIns="2857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>
                <a:solidFill>
                  <a:srgbClr val="FFFFFF"/>
                </a:solidFill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2CCE04D4-E1DF-4AE2-95BC-AE512C161046}"/>
                </a:ext>
              </a:extLst>
            </p:cNvPr>
            <p:cNvSpPr/>
            <p:nvPr/>
          </p:nvSpPr>
          <p:spPr>
            <a:xfrm>
              <a:off x="8396272" y="2987625"/>
              <a:ext cx="2781001" cy="189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1600" extrusionOk="0">
                  <a:moveTo>
                    <a:pt x="20681" y="3855"/>
                  </a:moveTo>
                  <a:lnTo>
                    <a:pt x="15858" y="20007"/>
                  </a:lnTo>
                  <a:cubicBezTo>
                    <a:pt x="15571" y="20983"/>
                    <a:pt x="14929" y="21600"/>
                    <a:pt x="14228" y="21600"/>
                  </a:cubicBezTo>
                  <a:lnTo>
                    <a:pt x="1793" y="21600"/>
                  </a:lnTo>
                  <a:cubicBezTo>
                    <a:pt x="492" y="21600"/>
                    <a:pt x="-378" y="19544"/>
                    <a:pt x="163" y="17745"/>
                  </a:cubicBezTo>
                  <a:lnTo>
                    <a:pt x="4986" y="1593"/>
                  </a:lnTo>
                  <a:cubicBezTo>
                    <a:pt x="5273" y="617"/>
                    <a:pt x="5915" y="0"/>
                    <a:pt x="6616" y="0"/>
                  </a:cubicBezTo>
                  <a:lnTo>
                    <a:pt x="19051" y="0"/>
                  </a:lnTo>
                  <a:cubicBezTo>
                    <a:pt x="20360" y="0"/>
                    <a:pt x="21222" y="2056"/>
                    <a:pt x="20681" y="3855"/>
                  </a:cubicBezTo>
                  <a:close/>
                </a:path>
              </a:pathLst>
            </a:custGeom>
            <a:solidFill>
              <a:srgbClr val="F0EEEF"/>
            </a:solidFill>
            <a:ln w="12700">
              <a:miter lim="400000"/>
            </a:ln>
            <a:effectLst>
              <a:outerShdw blurRad="254000" dist="190500" dir="13500000" algn="tl" rotWithShape="0">
                <a:schemeClr val="bg1"/>
              </a:out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2800">
                <a:solidFill>
                  <a:srgbClr val="FFFFFF"/>
                </a:solidFill>
              </a:endParaRPr>
            </a:p>
          </p:txBody>
        </p:sp>
      </p:grpSp>
      <p:sp>
        <p:nvSpPr>
          <p:cNvPr id="32" name="TextBox 17">
            <a:extLst>
              <a:ext uri="{FF2B5EF4-FFF2-40B4-BE49-F238E27FC236}">
                <a16:creationId xmlns:a16="http://schemas.microsoft.com/office/drawing/2014/main" id="{78A6460C-E0B9-408D-9440-1ECE07F1DEDD}"/>
              </a:ext>
            </a:extLst>
          </p:cNvPr>
          <p:cNvSpPr txBox="1"/>
          <p:nvPr/>
        </p:nvSpPr>
        <p:spPr>
          <a:xfrm>
            <a:off x="10099248" y="341883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b="1" dirty="0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0FD0FC33-C67D-4017-9BA9-2F59E5A836AE}"/>
              </a:ext>
            </a:extLst>
          </p:cNvPr>
          <p:cNvSpPr txBox="1"/>
          <p:nvPr/>
        </p:nvSpPr>
        <p:spPr>
          <a:xfrm>
            <a:off x="8759438" y="4405369"/>
            <a:ext cx="174837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noProof="1">
                <a:solidFill>
                  <a:schemeClr val="tx2"/>
                </a:solidFill>
              </a:rPr>
              <a:t>Kasus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01F4DEE-6423-45F4-A17B-AF4AA3EF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8" y="759119"/>
            <a:ext cx="9100654" cy="898576"/>
          </a:xfrm>
        </p:spPr>
        <p:txBody>
          <a:bodyPr>
            <a:normAutofit/>
          </a:bodyPr>
          <a:lstStyle/>
          <a:p>
            <a:r>
              <a:rPr lang="en-ID" dirty="0" err="1"/>
              <a:t>Mengapa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Deklarasi</a:t>
            </a:r>
            <a:r>
              <a:rPr lang="en-ID" dirty="0"/>
              <a:t>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3293613-B69A-4E63-B25A-336EFCE134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8254" y="3426132"/>
            <a:ext cx="826843" cy="8268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0E898C-9B9F-4959-8B94-0936856B08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78890" y="2322208"/>
            <a:ext cx="867310" cy="8673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654C5E6-A544-41BD-848B-B15089941B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2305" y="2466391"/>
            <a:ext cx="846496" cy="8464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B61D639-FF43-4C66-A95C-4ADADDE9AE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17127" y="3490981"/>
            <a:ext cx="882121" cy="8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2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101F4DEE-6423-45F4-A17B-AF4AA3EF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8" y="759119"/>
            <a:ext cx="9100654" cy="898576"/>
          </a:xfrm>
        </p:spPr>
        <p:txBody>
          <a:bodyPr>
            <a:normAutofit/>
          </a:bodyPr>
          <a:lstStyle/>
          <a:p>
            <a:r>
              <a:rPr lang="en-ID" dirty="0" err="1"/>
              <a:t>Mengapa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Deklarasi</a:t>
            </a:r>
            <a:r>
              <a:rPr lang="en-ID" dirty="0"/>
              <a:t>?</a:t>
            </a:r>
          </a:p>
        </p:txBody>
      </p:sp>
      <p:sp>
        <p:nvSpPr>
          <p:cNvPr id="87" name="Shape">
            <a:extLst>
              <a:ext uri="{FF2B5EF4-FFF2-40B4-BE49-F238E27FC236}">
                <a16:creationId xmlns:a16="http://schemas.microsoft.com/office/drawing/2014/main" id="{4EB4FE58-C652-4DFA-BCF7-B8399F7DBA75}"/>
              </a:ext>
            </a:extLst>
          </p:cNvPr>
          <p:cNvSpPr/>
          <p:nvPr/>
        </p:nvSpPr>
        <p:spPr>
          <a:xfrm>
            <a:off x="5363392" y="1553681"/>
            <a:ext cx="2931714" cy="4734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1" h="21535" extrusionOk="0">
                <a:moveTo>
                  <a:pt x="17861" y="17175"/>
                </a:moveTo>
                <a:cubicBezTo>
                  <a:pt x="17667" y="17054"/>
                  <a:pt x="17326" y="17140"/>
                  <a:pt x="17326" y="17314"/>
                </a:cubicBezTo>
                <a:lnTo>
                  <a:pt x="17326" y="17885"/>
                </a:lnTo>
                <a:cubicBezTo>
                  <a:pt x="17326" y="18151"/>
                  <a:pt x="16985" y="18365"/>
                  <a:pt x="16561" y="18365"/>
                </a:cubicBezTo>
                <a:lnTo>
                  <a:pt x="10615" y="18365"/>
                </a:lnTo>
                <a:cubicBezTo>
                  <a:pt x="8577" y="18365"/>
                  <a:pt x="6899" y="17389"/>
                  <a:pt x="6715" y="16141"/>
                </a:cubicBezTo>
                <a:cubicBezTo>
                  <a:pt x="6724" y="16066"/>
                  <a:pt x="6724" y="15985"/>
                  <a:pt x="6724" y="15910"/>
                </a:cubicBezTo>
                <a:lnTo>
                  <a:pt x="6724" y="5061"/>
                </a:lnTo>
                <a:lnTo>
                  <a:pt x="6724" y="1964"/>
                </a:lnTo>
                <a:lnTo>
                  <a:pt x="6724" y="0"/>
                </a:lnTo>
                <a:lnTo>
                  <a:pt x="5157" y="982"/>
                </a:lnTo>
                <a:lnTo>
                  <a:pt x="3645" y="1930"/>
                </a:lnTo>
                <a:lnTo>
                  <a:pt x="3617" y="1947"/>
                </a:lnTo>
                <a:lnTo>
                  <a:pt x="280" y="4038"/>
                </a:lnTo>
                <a:cubicBezTo>
                  <a:pt x="-319" y="4414"/>
                  <a:pt x="105" y="5061"/>
                  <a:pt x="953" y="5061"/>
                </a:cubicBezTo>
                <a:lnTo>
                  <a:pt x="2852" y="5061"/>
                </a:lnTo>
                <a:cubicBezTo>
                  <a:pt x="3276" y="5061"/>
                  <a:pt x="3617" y="5274"/>
                  <a:pt x="3617" y="5540"/>
                </a:cubicBezTo>
                <a:lnTo>
                  <a:pt x="3617" y="15910"/>
                </a:lnTo>
                <a:cubicBezTo>
                  <a:pt x="3617" y="15991"/>
                  <a:pt x="3617" y="16066"/>
                  <a:pt x="3627" y="16141"/>
                </a:cubicBezTo>
                <a:cubicBezTo>
                  <a:pt x="3710" y="17094"/>
                  <a:pt x="4272" y="17966"/>
                  <a:pt x="5166" y="18660"/>
                </a:cubicBezTo>
                <a:cubicBezTo>
                  <a:pt x="6448" y="19653"/>
                  <a:pt x="8411" y="20289"/>
                  <a:pt x="10605" y="20289"/>
                </a:cubicBezTo>
                <a:lnTo>
                  <a:pt x="16552" y="20289"/>
                </a:lnTo>
                <a:cubicBezTo>
                  <a:pt x="16976" y="20289"/>
                  <a:pt x="17317" y="20502"/>
                  <a:pt x="17317" y="20768"/>
                </a:cubicBezTo>
                <a:lnTo>
                  <a:pt x="17317" y="21340"/>
                </a:lnTo>
                <a:cubicBezTo>
                  <a:pt x="17317" y="21513"/>
                  <a:pt x="17649" y="21600"/>
                  <a:pt x="17852" y="21479"/>
                </a:cubicBezTo>
                <a:lnTo>
                  <a:pt x="21281" y="19330"/>
                </a:lnTo>
                <a:lnTo>
                  <a:pt x="17861" y="17175"/>
                </a:lnTo>
                <a:close/>
              </a:path>
            </a:pathLst>
          </a:custGeom>
          <a:solidFill>
            <a:srgbClr val="003C8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8" name="Shape">
            <a:extLst>
              <a:ext uri="{FF2B5EF4-FFF2-40B4-BE49-F238E27FC236}">
                <a16:creationId xmlns:a16="http://schemas.microsoft.com/office/drawing/2014/main" id="{E598AF01-27F2-4C48-B5E4-F54C24399658}"/>
              </a:ext>
            </a:extLst>
          </p:cNvPr>
          <p:cNvSpPr/>
          <p:nvPr/>
        </p:nvSpPr>
        <p:spPr>
          <a:xfrm>
            <a:off x="4347393" y="1553681"/>
            <a:ext cx="2934254" cy="4734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2" h="21535" extrusionOk="0">
                <a:moveTo>
                  <a:pt x="3436" y="17175"/>
                </a:moveTo>
                <a:cubicBezTo>
                  <a:pt x="3629" y="17054"/>
                  <a:pt x="3970" y="17140"/>
                  <a:pt x="3970" y="17314"/>
                </a:cubicBezTo>
                <a:lnTo>
                  <a:pt x="3970" y="17885"/>
                </a:lnTo>
                <a:cubicBezTo>
                  <a:pt x="3970" y="18151"/>
                  <a:pt x="4311" y="18365"/>
                  <a:pt x="4735" y="18365"/>
                </a:cubicBezTo>
                <a:lnTo>
                  <a:pt x="10676" y="18365"/>
                </a:lnTo>
                <a:cubicBezTo>
                  <a:pt x="12711" y="18365"/>
                  <a:pt x="14388" y="17389"/>
                  <a:pt x="14572" y="16141"/>
                </a:cubicBezTo>
                <a:cubicBezTo>
                  <a:pt x="14563" y="16066"/>
                  <a:pt x="14563" y="15985"/>
                  <a:pt x="14563" y="15910"/>
                </a:cubicBezTo>
                <a:lnTo>
                  <a:pt x="14563" y="5061"/>
                </a:lnTo>
                <a:lnTo>
                  <a:pt x="14563" y="1964"/>
                </a:lnTo>
                <a:lnTo>
                  <a:pt x="14563" y="0"/>
                </a:lnTo>
                <a:lnTo>
                  <a:pt x="16129" y="982"/>
                </a:lnTo>
                <a:lnTo>
                  <a:pt x="17639" y="1930"/>
                </a:lnTo>
                <a:lnTo>
                  <a:pt x="17667" y="1947"/>
                </a:lnTo>
                <a:lnTo>
                  <a:pt x="21001" y="4038"/>
                </a:lnTo>
                <a:cubicBezTo>
                  <a:pt x="21600" y="4414"/>
                  <a:pt x="21176" y="5061"/>
                  <a:pt x="20329" y="5061"/>
                </a:cubicBezTo>
                <a:lnTo>
                  <a:pt x="18413" y="5061"/>
                </a:lnTo>
                <a:cubicBezTo>
                  <a:pt x="17989" y="5061"/>
                  <a:pt x="17648" y="5274"/>
                  <a:pt x="17648" y="5540"/>
                </a:cubicBezTo>
                <a:lnTo>
                  <a:pt x="17648" y="15910"/>
                </a:lnTo>
                <a:cubicBezTo>
                  <a:pt x="17648" y="15991"/>
                  <a:pt x="17648" y="16066"/>
                  <a:pt x="17639" y="16141"/>
                </a:cubicBezTo>
                <a:cubicBezTo>
                  <a:pt x="17556" y="17094"/>
                  <a:pt x="16994" y="17966"/>
                  <a:pt x="16101" y="18660"/>
                </a:cubicBezTo>
                <a:cubicBezTo>
                  <a:pt x="14821" y="19653"/>
                  <a:pt x="12859" y="20289"/>
                  <a:pt x="10666" y="20289"/>
                </a:cubicBezTo>
                <a:lnTo>
                  <a:pt x="4725" y="20289"/>
                </a:lnTo>
                <a:cubicBezTo>
                  <a:pt x="4302" y="20289"/>
                  <a:pt x="3961" y="20502"/>
                  <a:pt x="3961" y="20768"/>
                </a:cubicBezTo>
                <a:lnTo>
                  <a:pt x="3961" y="21340"/>
                </a:lnTo>
                <a:cubicBezTo>
                  <a:pt x="3961" y="21513"/>
                  <a:pt x="3629" y="21600"/>
                  <a:pt x="3427" y="21479"/>
                </a:cubicBezTo>
                <a:lnTo>
                  <a:pt x="0" y="19330"/>
                </a:lnTo>
                <a:lnTo>
                  <a:pt x="3436" y="17175"/>
                </a:lnTo>
                <a:close/>
              </a:path>
            </a:pathLst>
          </a:custGeom>
          <a:gradFill flip="none" rotWithShape="1">
            <a:gsLst>
              <a:gs pos="0">
                <a:srgbClr val="F7931F"/>
              </a:gs>
              <a:gs pos="100000">
                <a:srgbClr val="F7931F">
                  <a:lumMod val="7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7159633-3784-4C9B-A34F-CAA8EFBBEC37}"/>
              </a:ext>
            </a:extLst>
          </p:cNvPr>
          <p:cNvSpPr txBox="1"/>
          <p:nvPr/>
        </p:nvSpPr>
        <p:spPr>
          <a:xfrm>
            <a:off x="1918347" y="5521492"/>
            <a:ext cx="21130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r"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1">
                <a:ln>
                  <a:noFill/>
                </a:ln>
                <a:solidFill>
                  <a:srgbClr val="F7931F">
                    <a:lumMod val="75000"/>
                  </a:srgbClr>
                </a:solidFill>
                <a:effectLst/>
                <a:uLnTx/>
                <a:uFillTx/>
              </a:rPr>
              <a:t>Self Awareness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32608F-67E1-4ADF-A04E-09F3D36A3FE2}"/>
              </a:ext>
            </a:extLst>
          </p:cNvPr>
          <p:cNvSpPr txBox="1"/>
          <p:nvPr/>
        </p:nvSpPr>
        <p:spPr>
          <a:xfrm>
            <a:off x="8611074" y="5521492"/>
            <a:ext cx="27735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r"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1">
                <a:solidFill>
                  <a:srgbClr val="003C8E"/>
                </a:solidFill>
              </a:rPr>
              <a:t>Pencegahan Korupsi</a:t>
            </a:r>
            <a:endParaRPr kumimoji="0" lang="en-US" sz="2400" b="1" i="0" u="none" strike="noStrike" kern="0" cap="none" spc="0" normalizeH="0" baseline="0" noProof="1">
              <a:ln>
                <a:noFill/>
              </a:ln>
              <a:solidFill>
                <a:srgbClr val="003C8E"/>
              </a:solidFill>
              <a:effectLst/>
              <a:uLnTx/>
              <a:uFillTx/>
            </a:endParaRPr>
          </a:p>
        </p:txBody>
      </p:sp>
      <p:pic>
        <p:nvPicPr>
          <p:cNvPr id="91" name="Graphic 90" descr="Stopwatch">
            <a:extLst>
              <a:ext uri="{FF2B5EF4-FFF2-40B4-BE49-F238E27FC236}">
                <a16:creationId xmlns:a16="http://schemas.microsoft.com/office/drawing/2014/main" id="{E93FB04D-2AAE-44C5-86A3-14490B0E2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7932" y="2137736"/>
            <a:ext cx="454150" cy="454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Graphic 91" descr="Gears">
            <a:extLst>
              <a:ext uri="{FF2B5EF4-FFF2-40B4-BE49-F238E27FC236}">
                <a16:creationId xmlns:a16="http://schemas.microsoft.com/office/drawing/2014/main" id="{63A0F2AB-F7E2-4987-879E-17917EACD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3006" y="2059359"/>
            <a:ext cx="551563" cy="551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4B1CF1A4-F330-4156-8EBE-297858EABAE0}"/>
              </a:ext>
            </a:extLst>
          </p:cNvPr>
          <p:cNvGrpSpPr/>
          <p:nvPr/>
        </p:nvGrpSpPr>
        <p:grpSpPr>
          <a:xfrm>
            <a:off x="2025232" y="2059359"/>
            <a:ext cx="2926080" cy="2213483"/>
            <a:chOff x="332936" y="2258434"/>
            <a:chExt cx="2926080" cy="221348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1A5426-FA00-4B55-8434-9A56360C4067}"/>
                </a:ext>
              </a:extLst>
            </p:cNvPr>
            <p:cNvSpPr txBox="1"/>
            <p:nvPr/>
          </p:nvSpPr>
          <p:spPr>
            <a:xfrm>
              <a:off x="332936" y="2258434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Membangun Kesadaran Pegawai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E46A35A-4E15-4A47-8DA8-1852EDC4FE47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138499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Diperlukan kesadaran dari seluruh Pegawai untuk membuat Deklarasi  sebab Pegawai yang paling mengetahui terkait 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Benturan Kepentingan </a:t>
              </a:r>
              <a:r>
                <a:rPr kumimoji="0" lang="en-US" sz="140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di lingkungan Pegawai dan keluarga dengan Kementerian Keuangan</a:t>
              </a: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 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38F91F4-C718-4575-BF33-9BC89882C005}"/>
              </a:ext>
            </a:extLst>
          </p:cNvPr>
          <p:cNvGrpSpPr/>
          <p:nvPr/>
        </p:nvGrpSpPr>
        <p:grpSpPr>
          <a:xfrm>
            <a:off x="7678607" y="2059359"/>
            <a:ext cx="2926080" cy="2644370"/>
            <a:chOff x="332936" y="2258434"/>
            <a:chExt cx="2926080" cy="264437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B82F734-BEF6-400D-9359-508F929519A5}"/>
                </a:ext>
              </a:extLst>
            </p:cNvPr>
            <p:cNvSpPr txBox="1"/>
            <p:nvPr/>
          </p:nvSpPr>
          <p:spPr>
            <a:xfrm>
              <a:off x="332936" y="2258434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Upaya Pencegahan Korupsi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3882B4-01C9-4CB2-9E24-773943E0F075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181588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Sebagai upaya pencegahan korupsi untuk melihat Pegawai yang memiliki integritas. Sebagai contoh terdapat Pegawai memiliki afiliasi dengan Konsultan yang terdapat </a:t>
              </a:r>
              <a:r>
                <a:rPr kumimoji="0" lang="en-US" sz="1400" b="1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ariol"/>
                </a:rPr>
                <a:t>Benturan Kepentingan</a:t>
              </a:r>
              <a:r>
                <a:rPr lang="en-US" sz="1400" b="1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 </a:t>
              </a:r>
              <a:r>
                <a:rPr lang="en-US" sz="1400" kern="0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Bariol"/>
                </a:rPr>
                <a:t>dan memilih resign kemudian bergabung dengan Konsultan tersebut.</a:t>
              </a:r>
              <a:endParaRPr kumimoji="0" lang="en-US" sz="1400" b="0" i="0" u="none" strike="noStrike" kern="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ari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9992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J">
      <a:dk1>
        <a:srgbClr val="003465"/>
      </a:dk1>
      <a:lt1>
        <a:srgbClr val="F8FBFB"/>
      </a:lt1>
      <a:dk2>
        <a:srgbClr val="000813"/>
      </a:dk2>
      <a:lt2>
        <a:srgbClr val="E7E6E6"/>
      </a:lt2>
      <a:accent1>
        <a:srgbClr val="30A1FD"/>
      </a:accent1>
      <a:accent2>
        <a:srgbClr val="EC7C01"/>
      </a:accent2>
      <a:accent3>
        <a:srgbClr val="A5A5A5"/>
      </a:accent3>
      <a:accent4>
        <a:srgbClr val="FEB705"/>
      </a:accent4>
      <a:accent5>
        <a:srgbClr val="2275FE"/>
      </a:accent5>
      <a:accent6>
        <a:srgbClr val="229EBC"/>
      </a:accent6>
      <a:hlink>
        <a:srgbClr val="D62727"/>
      </a:hlink>
      <a:folHlink>
        <a:srgbClr val="002F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IJ">
      <a:dk1>
        <a:srgbClr val="003465"/>
      </a:dk1>
      <a:lt1>
        <a:srgbClr val="F8FBFB"/>
      </a:lt1>
      <a:dk2>
        <a:srgbClr val="000813"/>
      </a:dk2>
      <a:lt2>
        <a:srgbClr val="E7E6E6"/>
      </a:lt2>
      <a:accent1>
        <a:srgbClr val="30A1FD"/>
      </a:accent1>
      <a:accent2>
        <a:srgbClr val="EC7C01"/>
      </a:accent2>
      <a:accent3>
        <a:srgbClr val="A5A5A5"/>
      </a:accent3>
      <a:accent4>
        <a:srgbClr val="FEB705"/>
      </a:accent4>
      <a:accent5>
        <a:srgbClr val="2275FE"/>
      </a:accent5>
      <a:accent6>
        <a:srgbClr val="229EBC"/>
      </a:accent6>
      <a:hlink>
        <a:srgbClr val="D62727"/>
      </a:hlink>
      <a:folHlink>
        <a:srgbClr val="002F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AAC01EE37AA94146B76EEC75E187EBD2" ma:contentTypeVersion="14" ma:contentTypeDescription="Buat sebuah dokumen baru." ma:contentTypeScope="" ma:versionID="782a0fcf1b5b00ea93f581feaecb8b53">
  <xsd:schema xmlns:xsd="http://www.w3.org/2001/XMLSchema" xmlns:xs="http://www.w3.org/2001/XMLSchema" xmlns:p="http://schemas.microsoft.com/office/2006/metadata/properties" xmlns:ns2="ad2abc41-af33-4113-8c12-c82e1cc592a2" xmlns:ns3="2e39eecf-58d6-41cc-bc84-1d63fad227e8" targetNamespace="http://schemas.microsoft.com/office/2006/metadata/properties" ma:root="true" ma:fieldsID="b2123eac03487d6969c77a4dde478b97" ns2:_="" ns3:_="">
    <xsd:import namespace="ad2abc41-af33-4113-8c12-c82e1cc592a2"/>
    <xsd:import namespace="2e39eecf-58d6-41cc-bc84-1d63fad227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abc41-af33-4113-8c12-c82e1cc59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Tag Gambar" ma:readOnly="false" ma:fieldId="{5cf76f15-5ced-4ddc-b409-7134ff3c332f}" ma:taxonomyMulti="true" ma:sspId="13a81aea-b39a-4503-b357-deb112bd17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9eecf-58d6-41cc-bc84-1d63fad227e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b2ed98f-8edd-4f1f-9089-d0422edfb04b}" ma:internalName="TaxCatchAll" ma:showField="CatchAllData" ma:web="2e39eecf-58d6-41cc-bc84-1d63fad22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39eecf-58d6-41cc-bc84-1d63fad227e8" xsi:nil="true"/>
    <lcf76f155ced4ddcb4097134ff3c332f xmlns="ad2abc41-af33-4113-8c12-c82e1cc592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236F7F-A021-4439-AA28-2252B61B4B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71D6F9-D128-4E24-BCD2-05E5D39874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abc41-af33-4113-8c12-c82e1cc592a2"/>
    <ds:schemaRef ds:uri="2e39eecf-58d6-41cc-bc84-1d63fad227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5D8521-91F8-449B-96B8-03E74158C7B2}">
  <ds:schemaRefs>
    <ds:schemaRef ds:uri="http://purl.org/dc/elements/1.1/"/>
    <ds:schemaRef ds:uri="http://schemas.microsoft.com/office/infopath/2007/PartnerControls"/>
    <ds:schemaRef ds:uri="http://purl.org/dc/dcmitype/"/>
    <ds:schemaRef ds:uri="ad2abc41-af33-4113-8c12-c82e1cc592a2"/>
    <ds:schemaRef ds:uri="2e39eecf-58d6-41cc-bc84-1d63fad227e8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3551</Words>
  <Application>Microsoft Office PowerPoint</Application>
  <PresentationFormat>Widescreen</PresentationFormat>
  <Paragraphs>369</Paragraphs>
  <Slides>35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Arial</vt:lpstr>
      <vt:lpstr>Bariol</vt:lpstr>
      <vt:lpstr>Calibri</vt:lpstr>
      <vt:lpstr>Calibri Light</vt:lpstr>
      <vt:lpstr>Helvetica</vt:lpstr>
      <vt:lpstr>Montserrat</vt:lpstr>
      <vt:lpstr>Open Sans</vt:lpstr>
      <vt:lpstr>Roboto</vt:lpstr>
      <vt:lpstr>Segoe UI</vt:lpstr>
      <vt:lpstr>Wingdings</vt:lpstr>
      <vt:lpstr>1_Office Theme</vt:lpstr>
      <vt:lpstr>2_Office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 KMK Nomor 475 Tahun 2023 tentang Pedoman Penanganan Benturan Kepentingan di Lingkungan Kementerian Keuangan</vt:lpstr>
      <vt:lpstr>Latar Belakang</vt:lpstr>
      <vt:lpstr>PowerPoint Presentation</vt:lpstr>
      <vt:lpstr>PowerPoint Presentation</vt:lpstr>
      <vt:lpstr>PowerPoint Presentation</vt:lpstr>
      <vt:lpstr>PowerPoint Presentation</vt:lpstr>
      <vt:lpstr>Benturan Kepentingan dan Pencegahan Korupsi</vt:lpstr>
      <vt:lpstr>Mengapa Harus Deklarasi?</vt:lpstr>
      <vt:lpstr>Mengapa Harus Deklarasi?</vt:lpstr>
      <vt:lpstr>Mengapa Harus Deklarasi?</vt:lpstr>
      <vt:lpstr>Pengertian, Ruang Lingkup,  Kewajiban dan Larangan</vt:lpstr>
      <vt:lpstr>Pengertian Benturan Kepentingan (DIKTUM KETIGA)</vt:lpstr>
      <vt:lpstr>Kewajiban &amp; Larangan Pegawai (DIKTUM KELIMA, KEENAM, KETUJUH, KEDELAPAN dan KEDELAPANBELAS)</vt:lpstr>
      <vt:lpstr>Deklarasi Data Pegawai dan  Deklarasi Benturan Kepentingan</vt:lpstr>
      <vt:lpstr>Deklarasi Data Pegawai (DIKTUM KEENAM dan KETUJUH)</vt:lpstr>
      <vt:lpstr>Perubahan Deklarasi Data Pegawai (DIKTUM KEDELAPAN s.d. KESEPULUH)</vt:lpstr>
      <vt:lpstr>Penanganan atas Deklarasi Data Pegawai (DIKTUM KEDUABELAS s.d KETUJUHBELAS)</vt:lpstr>
      <vt:lpstr>Deklarasi Benturan Kepentingan (DIKTUM KESEMBILANBELAS s.d. KEDUAPULUH)</vt:lpstr>
      <vt:lpstr>Penanganan Deklarasi Benturan Kepentingan  oleh Atasan Langsung (DIKTUM KEDUAPULUHTIGA s.d. KEDUAPULUHENAM)</vt:lpstr>
      <vt:lpstr>Komitmen Pimpinan  dan Peran 3 Lini</vt:lpstr>
      <vt:lpstr>Peran 3 Lini (DIKTUM KEDUAPULUHDELAPAN s.d. KEDUAPULUHSEMBILAN)</vt:lpstr>
      <vt:lpstr>Komitmen Pimpinan Unit Organisasi (DIKTUM KETIGAPULUHLIMA S.D. KETIGAPULUHTUJUH)</vt:lpstr>
      <vt:lpstr>Sanksi (DIKTUM KETIGAPULUHDUA)</vt:lpstr>
      <vt:lpstr>Contoh Pelanggaran Benturan Kepentingan (DIKTUM KETIGAPULUHSATU S.D. KETIGAPULUHEMPAT)</vt:lpstr>
      <vt:lpstr>Pemberlakuan (DIKTUM KETIGAPULUHDELAPAN s.d. KETIGAPULUHSEMBILAN)</vt:lpstr>
      <vt:lpstr>Informasi Lain</vt:lpstr>
      <vt:lpstr>PowerPoint Presentation</vt:lpstr>
      <vt:lpstr>Deklarasi Benturan Kepentingan (Diktum Kesembilanbelas s.d. Keduapuluh)</vt:lpstr>
      <vt:lpstr>PERMENPANRB vs KMK 475 2023</vt:lpstr>
      <vt:lpstr>Hasil Verifikasi atas DDP</vt:lpstr>
      <vt:lpstr>Melengkapi data Riwayat Keluarga di HRIS Kemenkeu  </vt:lpstr>
      <vt:lpstr>Sync data ke modul Deklarasi Data Pegawai </vt:lpstr>
      <vt:lpstr>Pengisian Form B, Deklarasi Penugasan Paruh Waktu/Rangkap Jabatan </vt:lpstr>
      <vt:lpstr>Pengisian Form C, Deklarasi Jabatan dan Pengurus Badan Usaha Swasta dan/atau Badan Hukum Lain dan/atau Kepemilikan Usaha/Saham </vt:lpstr>
      <vt:lpstr>Kirim dan TTE Deklarasi Data Pegawai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Judul</dc:title>
  <dc:creator>Microsoft Office User</dc:creator>
  <cp:lastModifiedBy>Moch. Farid Ghozi</cp:lastModifiedBy>
  <cp:revision>98</cp:revision>
  <dcterms:created xsi:type="dcterms:W3CDTF">2022-03-20T09:07:40Z</dcterms:created>
  <dcterms:modified xsi:type="dcterms:W3CDTF">2025-04-09T07:26:30Z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0x010100AAC01EE37AA94146B76EEC75E187EBD2</vt:lpwstr>
  </property>
  <property fmtid="{D5CDD505-2E9C-101B-9397-08002B2CF9AE}" pid="3" name="MediaServiceImageTags">
    <vt:lpwstr/>
  </property>
  <property fmtid="{D5CDD505-2E9C-101B-9397-08002B2CF9AE}" pid="4" name="ICV">
    <vt:lpwstr>c8a0a58f44174297a2b4c93e07e2015d</vt:lpwstr>
  </property>
</Properties>
</file>